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4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5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6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7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9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4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92" r:id="rId5"/>
    <p:sldId id="259" r:id="rId6"/>
    <p:sldId id="316" r:id="rId7"/>
    <p:sldId id="262" r:id="rId8"/>
    <p:sldId id="263" r:id="rId9"/>
    <p:sldId id="264" r:id="rId10"/>
    <p:sldId id="267" r:id="rId11"/>
    <p:sldId id="269" r:id="rId12"/>
    <p:sldId id="305" r:id="rId13"/>
    <p:sldId id="272" r:id="rId14"/>
    <p:sldId id="318" r:id="rId15"/>
    <p:sldId id="286" r:id="rId16"/>
    <p:sldId id="290" r:id="rId17"/>
    <p:sldId id="275" r:id="rId18"/>
    <p:sldId id="315" r:id="rId19"/>
    <p:sldId id="304" r:id="rId20"/>
    <p:sldId id="278" r:id="rId21"/>
    <p:sldId id="317" r:id="rId22"/>
    <p:sldId id="289" r:id="rId23"/>
    <p:sldId id="287" r:id="rId24"/>
  </p:sldIdLst>
  <p:sldSz cx="12192000" cy="6858000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189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377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566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754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5943" algn="l" defTabSz="914377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131" algn="l" defTabSz="914377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320" algn="l" defTabSz="914377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509" algn="l" defTabSz="914377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CF"/>
    <a:srgbClr val="008DC9"/>
    <a:srgbClr val="F4B183"/>
    <a:srgbClr val="DEF0F8"/>
    <a:srgbClr val="00A249"/>
    <a:srgbClr val="ED8731"/>
    <a:srgbClr val="01568F"/>
    <a:srgbClr val="F5F5F5"/>
    <a:srgbClr val="BF9000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5" autoAdjust="0"/>
    <p:restoredTop sz="96649" autoAdjust="0"/>
  </p:normalViewPr>
  <p:slideViewPr>
    <p:cSldViewPr snapToGrid="0">
      <p:cViewPr varScale="1">
        <p:scale>
          <a:sx n="83" d="100"/>
          <a:sy n="83" d="100"/>
        </p:scale>
        <p:origin x="86" y="10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.polizei.bayern.de\Blka\OR\Dst0200\Daten-0132_SG512\_Daten\JB+PB+\Erstellungsdatei_PKS_Pressebericht\Pressebericht_Erstellung_2022\a_PB_Neu_BLKA%20-%20leer_Prozent%20-%20Linie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intra.polizei.bayern.de\Blka\OR\Dst0200\Daten-0132_SG512\_Daten\JB+PB+\Erstellungsdatei_PKS_Pressebericht\Pressebericht_Erstellung_2022\a_PB_Neu_BLKA%20-%20leer_Prozent%20-%20Linie.xlsm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intra.polizei.bayern.de\Blka\OR\Dst0200\Daten-0132_SG512\_Daten\JB+PB+\Erstellungsdatei_PKS_Pressebericht\Pressebericht_Erstellung_2022\a_PB_Neu_BLKA%20-%20leer_Prozent%20-%20Linie.xlsm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intra.polizei.bayern.de\Blka\OR\Dst0200\Daten-0132_SG512\_Daten\JB+PB+\Erstellungsdatei_PKS_Pressebericht\Pressebericht_Erstellung_2022\a_PB_Neu_BLKA%20-%20leer_Prozent%20-%20Linie.xlsm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intra.polizei.bayern.de\Blka\OR\Dst0200\Daten-0132_SG512\_Daten\JB+PB+\Erstellungsdatei_PKS_Pressebericht\Pressebericht_Erstellung_2022\a_PB_Neu_BLKA%20-%20leer_Prozent%20-%20Linie.xlsm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intra.polizei.bayern.de\Blka\OR\Dst0200\Daten-0132_SG512\_Daten\JB+PB+\Erstellungsdatei_PKS_Pressebericht\Pressebericht_Erstellung_2022\a_PB_Neu_BLKA%20-%20leer_Prozent%20-%20Linie.xlsm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intra.polizei.bayern.de\Blka\OR\Dst0200\Daten-0132_SG512\_Daten\JB+PB+\Erstellungsdatei_PKS_Pressebericht\Pressebericht_Erstellung_2022\a_PB_Neu_BLKA%20-%20leer_Prozent%20-%20Linie.xlsm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intra.polizei.bayern.de\Blka\OR\Dst0200\Daten-0132_SG512\_Daten\JB+PB+\Erstellungsdatei_PKS_Pressebericht\Pressebericht_Erstellung_2022\a_PB_Neu_BLKA%20-%20leer_Prozent%20-%20Linie.xlsm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intra.polizei.bayern.de\Blka\OR\Dst0200\Daten-0132_SG512\_Daten\JB+PB+\Erstellungsdatei_PKS_Pressebericht\Pressebericht_Erstellung_2022\a_PB_Neu_BLKA%20-%20leer_Prozent%20-%20Linie.xlsm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3270286\AppData\Local\Microsoft\Windows\INetCache\Content.Outlook\AH8R8ZK4\Mappe1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.polizei.bayern.de\Blka\OR\Dst0200\Daten-0132_SG512\_Daten\JB+PB+\Erstellungsdatei_PKS_Pressebericht\Pressebericht_Erstellung_2022\a_PB_Neu_BLKA%20-%20leer_Prozent%20-%20Linie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.polizei.bayern.de\Blka\OR\Dst0200\Daten-0132_SG512\_Daten\JB+PB+\Erstellungsdatei_PKS_Pressebericht\Pressebericht_Erstellung_2022\a_PB_Neu_BLKA%20-%20leer_Prozent%20-%20Linie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.polizei.bayern.de\Blka\OR\Dst0200\Daten-0132_SG512\_Daten\JB+PB+\Erstellungsdatei_PKS_Pressebericht\Pressebericht_Erstellung_2022\a_PB_Neu_BLKA%20-%20leer_Prozent%20-%20Linie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.polizei.bayern.de\Blka\OR\Dst0200\Daten-0132_SG512\_Daten\JB+PB+\Erstellungsdatei_PKS_Pressebericht\Pressebericht_Erstellung_2022\a_PB_Neu_BLKA%20-%20leer_Prozent%20-%20Linie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intra.polizei.bayern.de\Blka\OR\Dst0200\Daten-0132_SG512\_Daten\JB+PB+\Erstellungsdatei_PKS_Pressebericht\Pressebericht_Erstellung_2022\a_PB_Neu_BLKA%20-%20leer_Prozent%20-%20Linie.xlsm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.polizei.bayern.de\Blka\OR\Dst0200\Daten-0132_SG512\_Daten\JB+PB+\Erstellungsdatei_PKS_Pressebericht\Pressebericht_Erstellung_2022\a_PB_Neu_BLKA%20-%20leer_Prozent%20-%20Linie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.polizei.bayern.de\Blka\OR\Dst0200\Daten-0132_SG512\_Daten\JB+PB+\Erstellungsdatei_PKS_Pressebericht\Pressebericht_Erstellung_2022\PB_Neu_BLKA%20-%20Sonderteil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.polizei.bayern.de\Blka\OR\Dst0200\Daten-0132_SG512\_Daten\JB+PB+\Erstellungsdatei_PKS_Pressebericht\Pressebericht_Erstellung_2022\PB_Neu_BLKA%20-%20Sonderteil.xlsm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03791073198227E-2"/>
          <c:y val="2.0947543772818631E-2"/>
          <c:w val="0.9314622739018088"/>
          <c:h val="0.79580862281847176"/>
        </c:manualLayout>
      </c:layout>
      <c:areaChart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axId val="785906640"/>
        <c:axId val="785910952"/>
        <c:extLst/>
      </c:areaChart>
      <c:barChart>
        <c:barDir val="col"/>
        <c:grouping val="clustered"/>
        <c:varyColors val="0"/>
        <c:ser>
          <c:idx val="1"/>
          <c:order val="0"/>
          <c:tx>
            <c:strRef>
              <c:f>'Straftaten insg.'!$O$7</c:f>
              <c:strCache>
                <c:ptCount val="1"/>
                <c:pt idx="0">
                  <c:v>Straftaten insgesamt ohne ausländerrechtliche Verstöße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'Straftaten insg.'!$R$6:$AA$6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'Straftaten insg.'!$R$7:$AA$7</c:f>
              <c:numCache>
                <c:formatCode>#,##0</c:formatCode>
                <c:ptCount val="10"/>
                <c:pt idx="0">
                  <c:v>611279</c:v>
                </c:pt>
                <c:pt idx="1">
                  <c:v>607597</c:v>
                </c:pt>
                <c:pt idx="2">
                  <c:v>594899</c:v>
                </c:pt>
                <c:pt idx="3">
                  <c:v>614520</c:v>
                </c:pt>
                <c:pt idx="4">
                  <c:v>586206</c:v>
                </c:pt>
                <c:pt idx="5">
                  <c:v>594116</c:v>
                </c:pt>
                <c:pt idx="6">
                  <c:v>567961</c:v>
                </c:pt>
                <c:pt idx="7">
                  <c:v>563187</c:v>
                </c:pt>
                <c:pt idx="8">
                  <c:v>508387</c:v>
                </c:pt>
                <c:pt idx="9">
                  <c:v>561392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0-43B9-88CE-D3A61D5188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85906640"/>
        <c:axId val="785910952"/>
      </c:barChart>
      <c:lineChart>
        <c:grouping val="standard"/>
        <c:varyColors val="0"/>
        <c:ser>
          <c:idx val="3"/>
          <c:order val="1"/>
          <c:tx>
            <c:strRef>
              <c:f>'Straftaten insg.'!$P$9</c:f>
              <c:strCache>
                <c:ptCount val="1"/>
                <c:pt idx="0">
                  <c:v>Veränd. z.VJ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numRef>
              <c:f>'Straftaten insg.'!$R$6:$AA$6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'Straftaten insg.'!$R$9:$AA$9</c:f>
              <c:numCache>
                <c:formatCode>[Red]\+#,##0.0;[Green][&lt;0]\-#,##0.0</c:formatCode>
                <c:ptCount val="10"/>
                <c:pt idx="0">
                  <c:v>0.32051808063335552</c:v>
                </c:pt>
                <c:pt idx="1">
                  <c:v>-0.60234361069168085</c:v>
                </c:pt>
                <c:pt idx="2">
                  <c:v>-2.0898720698094295</c:v>
                </c:pt>
                <c:pt idx="3">
                  <c:v>3.2982069225196211</c:v>
                </c:pt>
                <c:pt idx="4">
                  <c:v>-4.6074985354422964</c:v>
                </c:pt>
                <c:pt idx="5">
                  <c:v>1.3493550048958898</c:v>
                </c:pt>
                <c:pt idx="6">
                  <c:v>-4.4023389371772517</c:v>
                </c:pt>
                <c:pt idx="7">
                  <c:v>-0.84055067161301567</c:v>
                </c:pt>
                <c:pt idx="8">
                  <c:v>-9.7303382357902439</c:v>
                </c:pt>
                <c:pt idx="9">
                  <c:v>10.426112390757435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200-43B9-88CE-D3A61D518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5904680"/>
        <c:axId val="785905856"/>
      </c:lineChart>
      <c:catAx>
        <c:axId val="78590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85910952"/>
        <c:crosses val="autoZero"/>
        <c:auto val="1"/>
        <c:lblAlgn val="ctr"/>
        <c:lblOffset val="100"/>
        <c:noMultiLvlLbl val="0"/>
      </c:catAx>
      <c:valAx>
        <c:axId val="785910952"/>
        <c:scaling>
          <c:orientation val="minMax"/>
          <c:min val="4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85906640"/>
        <c:crosses val="autoZero"/>
        <c:crossBetween val="between"/>
        <c:majorUnit val="100000"/>
      </c:valAx>
      <c:valAx>
        <c:axId val="785905856"/>
        <c:scaling>
          <c:orientation val="minMax"/>
        </c:scaling>
        <c:delete val="0"/>
        <c:axPos val="r"/>
        <c:numFmt formatCode="[Red]\+#,##0.0;[Green][&lt;0]\-#,##0.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85904680"/>
        <c:crosses val="max"/>
        <c:crossBetween val="between"/>
      </c:valAx>
      <c:catAx>
        <c:axId val="785904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590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16444557076748856"/>
          <c:y val="0.88335406475310885"/>
          <c:w val="0.39983584397716193"/>
          <c:h val="5.97053425155371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0"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811494252873574E-2"/>
          <c:y val="3.3007894736842104E-2"/>
          <c:w val="0.93275281554026745"/>
          <c:h val="0.78772682865309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'Daten Gewaltkrim'!$R$2</c:f>
              <c:strCache>
                <c:ptCount val="1"/>
                <c:pt idx="0">
                  <c:v>Fallzahlen</c:v>
                </c:pt>
              </c:strCache>
            </c:strRef>
          </c:tx>
          <c:spPr>
            <a:solidFill>
              <a:srgbClr val="008DC9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'Daten Gewaltkrim'!$R$6:$AA$6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'Daten Gewaltkrim'!$R$7:$AA$7</c:f>
              <c:numCache>
                <c:formatCode>#,##0</c:formatCode>
                <c:ptCount val="10"/>
                <c:pt idx="0">
                  <c:v>20026</c:v>
                </c:pt>
                <c:pt idx="1">
                  <c:v>19229</c:v>
                </c:pt>
                <c:pt idx="2">
                  <c:v>19220</c:v>
                </c:pt>
                <c:pt idx="3">
                  <c:v>21101</c:v>
                </c:pt>
                <c:pt idx="4">
                  <c:v>20399</c:v>
                </c:pt>
                <c:pt idx="5">
                  <c:v>20785</c:v>
                </c:pt>
                <c:pt idx="6">
                  <c:v>19953</c:v>
                </c:pt>
                <c:pt idx="7">
                  <c:v>19507</c:v>
                </c:pt>
                <c:pt idx="8">
                  <c:v>16882</c:v>
                </c:pt>
                <c:pt idx="9">
                  <c:v>20608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46-4007-8A56-E124C14D4D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85908992"/>
        <c:axId val="785901544"/>
      </c:barChart>
      <c:lineChart>
        <c:grouping val="standard"/>
        <c:varyColors val="0"/>
        <c:ser>
          <c:idx val="1"/>
          <c:order val="1"/>
          <c:tx>
            <c:strRef>
              <c:f>'Daten Gewaltkrim'!$P$9</c:f>
              <c:strCache>
                <c:ptCount val="1"/>
                <c:pt idx="0">
                  <c:v>Veränd. z.VJ %</c:v>
                </c:pt>
              </c:strCache>
            </c:strRef>
          </c:tx>
          <c:spPr>
            <a:ln w="34925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'Daten Gewaltkrim'!$R$6:$AA$6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'Daten Gewaltkrim'!$R$9:$AA$9</c:f>
              <c:numCache>
                <c:formatCode>[Red]\+#,##0.0;[Color50][&lt;0]\-#,##0.0</c:formatCode>
                <c:ptCount val="10"/>
                <c:pt idx="0">
                  <c:v>-8.980243464378368E-2</c:v>
                </c:pt>
                <c:pt idx="1">
                  <c:v>-3.9798262259063217</c:v>
                </c:pt>
                <c:pt idx="2">
                  <c:v>-4.6804305996151645E-2</c:v>
                </c:pt>
                <c:pt idx="3">
                  <c:v>9.7866805411030189</c:v>
                </c:pt>
                <c:pt idx="4">
                  <c:v>-3.3268565470830764</c:v>
                </c:pt>
                <c:pt idx="5">
                  <c:v>1.8922496200794157</c:v>
                </c:pt>
                <c:pt idx="6">
                  <c:v>-4.0028866971373587</c:v>
                </c:pt>
                <c:pt idx="7">
                  <c:v>-2.2352528441838317</c:v>
                </c:pt>
                <c:pt idx="8">
                  <c:v>-13.456707848464653</c:v>
                </c:pt>
                <c:pt idx="9">
                  <c:v>22.070844686648503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746-4007-8A56-E124C14D4D00}"/>
            </c:ext>
          </c:extLst>
        </c:ser>
        <c:ser>
          <c:idx val="2"/>
          <c:order val="2"/>
          <c:tx>
            <c:strRef>
              <c:f>'Daten Gewaltkrim'!$R$3</c:f>
              <c:strCache>
                <c:ptCount val="1"/>
                <c:pt idx="0">
                  <c:v>Aufklärungsquote</c:v>
                </c:pt>
              </c:strCache>
            </c:strRef>
          </c:tx>
          <c:spPr>
            <a:ln w="34925" cap="rnd">
              <a:solidFill>
                <a:srgbClr val="F4B183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5"/>
            <c:spPr>
              <a:solidFill>
                <a:srgbClr val="F4B183"/>
              </a:solidFill>
              <a:ln w="9525" cap="sq">
                <a:solidFill>
                  <a:srgbClr val="F4B183"/>
                </a:solidFill>
                <a:bevel/>
                <a:headEnd type="diamond"/>
                <a:tailEnd type="diamon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.0&quot; %&quot;" sourceLinked="0"/>
            <c:spPr>
              <a:solidFill>
                <a:srgbClr val="F4B18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'Daten Gewaltkrim'!$R$6:$AA$6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'Daten Gewaltkrim'!$R$17:$AA$17</c:f>
              <c:numCache>
                <c:formatCode>General</c:formatCode>
                <c:ptCount val="10"/>
                <c:pt idx="0">
                  <c:v>83.9</c:v>
                </c:pt>
                <c:pt idx="1">
                  <c:v>83.4</c:v>
                </c:pt>
                <c:pt idx="2">
                  <c:v>84.4</c:v>
                </c:pt>
                <c:pt idx="3">
                  <c:v>84.7</c:v>
                </c:pt>
                <c:pt idx="4">
                  <c:v>85.3</c:v>
                </c:pt>
                <c:pt idx="5">
                  <c:v>85.1</c:v>
                </c:pt>
                <c:pt idx="6">
                  <c:v>85.9</c:v>
                </c:pt>
                <c:pt idx="7">
                  <c:v>87</c:v>
                </c:pt>
                <c:pt idx="8">
                  <c:v>87.9</c:v>
                </c:pt>
                <c:pt idx="9" formatCode="0.0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746-4007-8A56-E124C14D4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5901936"/>
        <c:axId val="785909384"/>
      </c:lineChart>
      <c:catAx>
        <c:axId val="78590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5901544"/>
        <c:crosses val="autoZero"/>
        <c:auto val="1"/>
        <c:lblAlgn val="ctr"/>
        <c:lblOffset val="100"/>
        <c:noMultiLvlLbl val="0"/>
      </c:catAx>
      <c:valAx>
        <c:axId val="785901544"/>
        <c:scaling>
          <c:orientation val="minMax"/>
          <c:max val="25000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5908992"/>
        <c:crosses val="autoZero"/>
        <c:crossBetween val="between"/>
        <c:majorUnit val="2500"/>
      </c:valAx>
      <c:valAx>
        <c:axId val="785909384"/>
        <c:scaling>
          <c:orientation val="minMax"/>
          <c:max val="320"/>
        </c:scaling>
        <c:delete val="0"/>
        <c:axPos val="r"/>
        <c:numFmt formatCode="[Red]\+#,##0.0;[Color50][&lt;0]\-#,##0.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5901936"/>
        <c:crosses val="max"/>
        <c:crossBetween val="between"/>
        <c:majorUnit val="100"/>
        <c:minorUnit val="50"/>
      </c:valAx>
      <c:catAx>
        <c:axId val="785901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59093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1.2346513155112549E-3"/>
          <c:y val="0.89779086331404656"/>
          <c:w val="0.49653923347596635"/>
          <c:h val="3.6646629652124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0">
          <a:solidFill>
            <a:schemeClr val="tx1"/>
          </a:solidFill>
          <a:latin typeface="+mn-lt"/>
        </a:defRPr>
      </a:pPr>
      <a:endParaRPr lang="de-D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1345785440613E-2"/>
          <c:y val="3.3256036524188022E-2"/>
          <c:w val="0.93780057349468149"/>
          <c:h val="0.76582917282157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'Daten sexuelle Selbstbestimmung'!$R$2</c:f>
              <c:strCache>
                <c:ptCount val="1"/>
                <c:pt idx="0">
                  <c:v>Fallzahlen</c:v>
                </c:pt>
              </c:strCache>
            </c:strRef>
          </c:tx>
          <c:spPr>
            <a:solidFill>
              <a:srgbClr val="008DC9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'Daten sexuelle Selbstbestimmung'!$R$4:$AA$4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2018*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'Daten sexuelle Selbstbestimmung'!$R$7:$AA$7</c:f>
              <c:numCache>
                <c:formatCode>#,##0</c:formatCode>
                <c:ptCount val="10"/>
                <c:pt idx="0">
                  <c:v>6114</c:v>
                </c:pt>
                <c:pt idx="1">
                  <c:v>6242</c:v>
                </c:pt>
                <c:pt idx="2">
                  <c:v>6123</c:v>
                </c:pt>
                <c:pt idx="3">
                  <c:v>6076</c:v>
                </c:pt>
                <c:pt idx="4">
                  <c:v>7666</c:v>
                </c:pt>
                <c:pt idx="5">
                  <c:v>8626</c:v>
                </c:pt>
                <c:pt idx="6">
                  <c:v>9050</c:v>
                </c:pt>
                <c:pt idx="7">
                  <c:v>11197</c:v>
                </c:pt>
                <c:pt idx="8">
                  <c:v>13664</c:v>
                </c:pt>
                <c:pt idx="9">
                  <c:v>16021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3C-42A5-BE3C-7EA435EF2F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87792320"/>
        <c:axId val="787803296"/>
      </c:barChart>
      <c:lineChart>
        <c:grouping val="standard"/>
        <c:varyColors val="0"/>
        <c:ser>
          <c:idx val="1"/>
          <c:order val="1"/>
          <c:tx>
            <c:strRef>
              <c:f>'Daten sexuelle Selbstbestimmung'!$P$9</c:f>
              <c:strCache>
                <c:ptCount val="1"/>
                <c:pt idx="0">
                  <c:v>Veränd. z.VJ %</c:v>
                </c:pt>
              </c:strCache>
            </c:strRef>
          </c:tx>
          <c:spPr>
            <a:ln w="34925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'Daten sexuelle Selbstbestimmung'!$R$6:$AA$6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'Daten sexuelle Selbstbestimmung'!$R$9:$AA$9</c:f>
              <c:numCache>
                <c:formatCode>[Red]\+#,##0.0;[Color50][&lt;0]\-#,##0.0</c:formatCode>
                <c:ptCount val="10"/>
                <c:pt idx="0">
                  <c:v>5.7236728341691165</c:v>
                </c:pt>
                <c:pt idx="1">
                  <c:v>2.0935557736342822</c:v>
                </c:pt>
                <c:pt idx="2">
                  <c:v>-1.9064402435116952</c:v>
                </c:pt>
                <c:pt idx="3">
                  <c:v>-0.7675975828842071</c:v>
                </c:pt>
                <c:pt idx="4">
                  <c:v>26.168531928900592</c:v>
                </c:pt>
                <c:pt idx="5">
                  <c:v>12.522828072006261</c:v>
                </c:pt>
                <c:pt idx="6">
                  <c:v>4.9153721307674472</c:v>
                </c:pt>
                <c:pt idx="7">
                  <c:v>23.723756906077348</c:v>
                </c:pt>
                <c:pt idx="8">
                  <c:v>22.032687326962581</c:v>
                </c:pt>
                <c:pt idx="9">
                  <c:v>17.249707259953162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73C-42A5-BE3C-7EA435EF2F8B}"/>
            </c:ext>
          </c:extLst>
        </c:ser>
        <c:ser>
          <c:idx val="2"/>
          <c:order val="2"/>
          <c:tx>
            <c:strRef>
              <c:f>'Daten sexuelle Selbstbestimmung'!$R$3</c:f>
              <c:strCache>
                <c:ptCount val="1"/>
                <c:pt idx="0">
                  <c:v>Aufklärungsquote</c:v>
                </c:pt>
              </c:strCache>
            </c:strRef>
          </c:tx>
          <c:spPr>
            <a:ln w="34925" cap="rnd">
              <a:solidFill>
                <a:srgbClr val="F4B183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5"/>
            <c:spPr>
              <a:solidFill>
                <a:srgbClr val="F4B183"/>
              </a:solidFill>
              <a:ln w="9525" cap="sq">
                <a:solidFill>
                  <a:srgbClr val="F4B183"/>
                </a:solidFill>
                <a:bevel/>
                <a:headEnd type="diamond"/>
                <a:tailEnd type="diamon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.0&quot; %&quot;" sourceLinked="0"/>
            <c:spPr>
              <a:solidFill>
                <a:srgbClr val="F4B18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'Daten sexuelle Selbstbestimmung'!$R$6:$AA$6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'Daten sexuelle Selbstbestimmung'!$R$17:$AA$17</c:f>
              <c:numCache>
                <c:formatCode>General</c:formatCode>
                <c:ptCount val="10"/>
                <c:pt idx="0">
                  <c:v>81.5</c:v>
                </c:pt>
                <c:pt idx="1">
                  <c:v>78.599999999999994</c:v>
                </c:pt>
                <c:pt idx="2">
                  <c:v>81.7</c:v>
                </c:pt>
                <c:pt idx="3">
                  <c:v>84.4</c:v>
                </c:pt>
                <c:pt idx="4">
                  <c:v>81</c:v>
                </c:pt>
                <c:pt idx="5">
                  <c:v>82.6</c:v>
                </c:pt>
                <c:pt idx="6">
                  <c:v>84.2</c:v>
                </c:pt>
                <c:pt idx="7">
                  <c:v>85.9</c:v>
                </c:pt>
                <c:pt idx="8">
                  <c:v>87.6</c:v>
                </c:pt>
                <c:pt idx="9">
                  <c:v>84.9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73C-42A5-BE3C-7EA435EF2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7793888"/>
        <c:axId val="787793496"/>
      </c:lineChart>
      <c:catAx>
        <c:axId val="78779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7803296"/>
        <c:crosses val="autoZero"/>
        <c:auto val="1"/>
        <c:lblAlgn val="ctr"/>
        <c:lblOffset val="100"/>
        <c:noMultiLvlLbl val="0"/>
      </c:catAx>
      <c:valAx>
        <c:axId val="787803296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7792320"/>
        <c:crosses val="autoZero"/>
        <c:crossBetween val="between"/>
      </c:valAx>
      <c:valAx>
        <c:axId val="787793496"/>
        <c:scaling>
          <c:orientation val="minMax"/>
          <c:max val="520"/>
        </c:scaling>
        <c:delete val="0"/>
        <c:axPos val="r"/>
        <c:numFmt formatCode="[Red]\+#,##0.0;[Color50][&lt;0]\-#,##0.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7793888"/>
        <c:crosses val="max"/>
        <c:crossBetween val="between"/>
        <c:majorUnit val="100"/>
        <c:minorUnit val="50"/>
      </c:valAx>
      <c:catAx>
        <c:axId val="78779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77934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2.6816526336857832E-3"/>
          <c:y val="0.87533542626836014"/>
          <c:w val="0.50024318742250007"/>
          <c:h val="4.4988705276895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0">
          <a:solidFill>
            <a:schemeClr val="tx1"/>
          </a:solidFill>
          <a:latin typeface="+mn-lt"/>
        </a:defRPr>
      </a:pPr>
      <a:endParaRPr lang="de-D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574971241691195E-2"/>
          <c:y val="3.4715058577247562E-2"/>
          <c:w val="0.93846439784616253"/>
          <c:h val="0.78256528958245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'Daten Internetkrim'!$R$2</c:f>
              <c:strCache>
                <c:ptCount val="1"/>
                <c:pt idx="0">
                  <c:v>Fallzahlen</c:v>
                </c:pt>
              </c:strCache>
            </c:strRef>
          </c:tx>
          <c:spPr>
            <a:solidFill>
              <a:srgbClr val="008DC9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'Daten Rauschgiftkrim'!$R$6:$AA$6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'Daten Internetkrim'!$R$7:$AA$7</c:f>
              <c:numCache>
                <c:formatCode>#,##0</c:formatCode>
                <c:ptCount val="10"/>
                <c:pt idx="0">
                  <c:v>24292</c:v>
                </c:pt>
                <c:pt idx="1">
                  <c:v>21261</c:v>
                </c:pt>
                <c:pt idx="2">
                  <c:v>23966</c:v>
                </c:pt>
                <c:pt idx="3">
                  <c:v>24871</c:v>
                </c:pt>
                <c:pt idx="4">
                  <c:v>25832</c:v>
                </c:pt>
                <c:pt idx="5">
                  <c:v>26437</c:v>
                </c:pt>
                <c:pt idx="6">
                  <c:v>29717</c:v>
                </c:pt>
                <c:pt idx="7">
                  <c:v>35652</c:v>
                </c:pt>
                <c:pt idx="8">
                  <c:v>39469</c:v>
                </c:pt>
                <c:pt idx="9">
                  <c:v>45065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46-4C72-8A61-BDE64AE0BF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85902720"/>
        <c:axId val="785909776"/>
      </c:barChart>
      <c:lineChart>
        <c:grouping val="standard"/>
        <c:varyColors val="0"/>
        <c:ser>
          <c:idx val="1"/>
          <c:order val="1"/>
          <c:tx>
            <c:strRef>
              <c:f>'Daten Internetkrim'!$P$9</c:f>
              <c:strCache>
                <c:ptCount val="1"/>
                <c:pt idx="0">
                  <c:v>Veränd. z.VJ %</c:v>
                </c:pt>
              </c:strCache>
            </c:strRef>
          </c:tx>
          <c:spPr>
            <a:ln w="34925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'Daten Internetkrim'!$R$6:$AA$6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'Daten Internetkrim'!$R$9:$AA$9</c:f>
              <c:numCache>
                <c:formatCode>[Red]\+#,##0.0;[Color50][&lt;0]\-#,##0.0</c:formatCode>
                <c:ptCount val="10"/>
                <c:pt idx="0">
                  <c:v>10.604197969312025</c:v>
                </c:pt>
                <c:pt idx="1">
                  <c:v>-12.477358801251441</c:v>
                </c:pt>
                <c:pt idx="2">
                  <c:v>12.722825831334367</c:v>
                </c:pt>
                <c:pt idx="3">
                  <c:v>3.7761829258115664</c:v>
                </c:pt>
                <c:pt idx="4">
                  <c:v>3.8639379196654735</c:v>
                </c:pt>
                <c:pt idx="5">
                  <c:v>2.3420563641994425</c:v>
                </c:pt>
                <c:pt idx="6">
                  <c:v>12.406854030336271</c:v>
                </c:pt>
                <c:pt idx="7">
                  <c:v>19.971733351280413</c:v>
                </c:pt>
                <c:pt idx="8">
                  <c:v>10.706271737910916</c:v>
                </c:pt>
                <c:pt idx="9">
                  <c:v>14.178215814943373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446-4C72-8A61-BDE64AE0BFDF}"/>
            </c:ext>
          </c:extLst>
        </c:ser>
        <c:ser>
          <c:idx val="2"/>
          <c:order val="2"/>
          <c:tx>
            <c:strRef>
              <c:f>'Daten Internetkrim'!$R$3</c:f>
              <c:strCache>
                <c:ptCount val="1"/>
                <c:pt idx="0">
                  <c:v>Aufklärungsquote</c:v>
                </c:pt>
              </c:strCache>
            </c:strRef>
          </c:tx>
          <c:spPr>
            <a:ln w="34925" cap="rnd">
              <a:solidFill>
                <a:srgbClr val="F4B183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5"/>
            <c:spPr>
              <a:solidFill>
                <a:srgbClr val="F4B183"/>
              </a:solidFill>
              <a:ln w="9525" cap="sq">
                <a:solidFill>
                  <a:srgbClr val="F4B183"/>
                </a:solidFill>
                <a:bevel/>
                <a:headEnd type="diamond"/>
                <a:tailEnd type="diamon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.0&quot; %&quot;" sourceLinked="0"/>
            <c:spPr>
              <a:solidFill>
                <a:srgbClr val="F4B18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'Daten Internetkrim'!$R$6:$AA$6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'Daten Internetkrim'!$R$17:$AA$17</c:f>
              <c:numCache>
                <c:formatCode>General</c:formatCode>
                <c:ptCount val="10"/>
                <c:pt idx="0">
                  <c:v>42.7</c:v>
                </c:pt>
                <c:pt idx="1">
                  <c:v>46.8</c:v>
                </c:pt>
                <c:pt idx="2">
                  <c:v>45.6</c:v>
                </c:pt>
                <c:pt idx="3">
                  <c:v>46</c:v>
                </c:pt>
                <c:pt idx="4">
                  <c:v>47.8</c:v>
                </c:pt>
                <c:pt idx="5">
                  <c:v>47.4</c:v>
                </c:pt>
                <c:pt idx="6">
                  <c:v>49.1</c:v>
                </c:pt>
                <c:pt idx="7">
                  <c:v>49.7</c:v>
                </c:pt>
                <c:pt idx="8">
                  <c:v>52.3</c:v>
                </c:pt>
                <c:pt idx="9">
                  <c:v>52.5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446-4C72-8A61-BDE64AE0B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5910168"/>
        <c:axId val="785903112"/>
      </c:lineChart>
      <c:catAx>
        <c:axId val="78590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5909776"/>
        <c:crosses val="autoZero"/>
        <c:auto val="1"/>
        <c:lblAlgn val="ctr"/>
        <c:lblOffset val="100"/>
        <c:noMultiLvlLbl val="0"/>
      </c:catAx>
      <c:valAx>
        <c:axId val="785909776"/>
        <c:scaling>
          <c:orientation val="minMax"/>
          <c:max val="6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5902720"/>
        <c:crosses val="autoZero"/>
        <c:crossBetween val="between"/>
      </c:valAx>
      <c:valAx>
        <c:axId val="785903112"/>
        <c:scaling>
          <c:orientation val="minMax"/>
          <c:max val="260"/>
          <c:min val="-20"/>
        </c:scaling>
        <c:delete val="0"/>
        <c:axPos val="r"/>
        <c:numFmt formatCode="[Red]\+#,##0.0;[Color50][&lt;0]\-#,##0.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5910168"/>
        <c:crosses val="max"/>
        <c:crossBetween val="between"/>
        <c:majorUnit val="100"/>
        <c:minorUnit val="50"/>
      </c:valAx>
      <c:catAx>
        <c:axId val="785910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59031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1.8926224953007651E-3"/>
          <c:y val="0.92002751487914369"/>
          <c:w val="0.49903021323449576"/>
          <c:h val="4.4988705276895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de-DE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607122093009132E-2"/>
          <c:y val="2.3026691534537066E-2"/>
          <c:w val="0.93079540229885038"/>
          <c:h val="0.78256528958245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'Daten Vermögensdelikte'!$R$2</c:f>
              <c:strCache>
                <c:ptCount val="1"/>
                <c:pt idx="0">
                  <c:v>Fallzahlen</c:v>
                </c:pt>
              </c:strCache>
            </c:strRef>
          </c:tx>
          <c:spPr>
            <a:solidFill>
              <a:srgbClr val="008DC9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'Daten Vermögensdelikte'!$R$6:$AA$6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'Daten Vermögensdelikte'!$R$7:$AA$7</c:f>
              <c:numCache>
                <c:formatCode>#,##0</c:formatCode>
                <c:ptCount val="10"/>
                <c:pt idx="0">
                  <c:v>115279</c:v>
                </c:pt>
                <c:pt idx="1">
                  <c:v>115947</c:v>
                </c:pt>
                <c:pt idx="2">
                  <c:v>121141</c:v>
                </c:pt>
                <c:pt idx="3">
                  <c:v>121140</c:v>
                </c:pt>
                <c:pt idx="4">
                  <c:v>114967</c:v>
                </c:pt>
                <c:pt idx="5">
                  <c:v>119126</c:v>
                </c:pt>
                <c:pt idx="6">
                  <c:v>110598</c:v>
                </c:pt>
                <c:pt idx="7">
                  <c:v>113274</c:v>
                </c:pt>
                <c:pt idx="8">
                  <c:v>106417</c:v>
                </c:pt>
                <c:pt idx="9">
                  <c:v>109404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5E-4E52-941F-7AB5F2F666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87800944"/>
        <c:axId val="787793104"/>
      </c:barChart>
      <c:lineChart>
        <c:grouping val="standard"/>
        <c:varyColors val="0"/>
        <c:ser>
          <c:idx val="1"/>
          <c:order val="1"/>
          <c:tx>
            <c:strRef>
              <c:f>'Daten Vermögensdelikte'!$P$9</c:f>
              <c:strCache>
                <c:ptCount val="1"/>
                <c:pt idx="0">
                  <c:v>Veränd. z.VJ %</c:v>
                </c:pt>
              </c:strCache>
            </c:strRef>
          </c:tx>
          <c:spPr>
            <a:ln w="34925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'Daten Vermögensdelikte'!$R$6:$AA$6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'Daten Vermögensdelikte'!$R$9:$AA$9</c:f>
              <c:numCache>
                <c:formatCode>[Red]\+#,##0.0;[Color50][&lt;0]\-#,##0.0</c:formatCode>
                <c:ptCount val="10"/>
                <c:pt idx="0">
                  <c:v>2.8065137516498413</c:v>
                </c:pt>
                <c:pt idx="1">
                  <c:v>0.57946373580617461</c:v>
                </c:pt>
                <c:pt idx="2">
                  <c:v>4.4796329357378806</c:v>
                </c:pt>
                <c:pt idx="3">
                  <c:v>-8.2548435294409E-4</c:v>
                </c:pt>
                <c:pt idx="4">
                  <c:v>-5.0957569754003629</c:v>
                </c:pt>
                <c:pt idx="5">
                  <c:v>3.6175598215139999</c:v>
                </c:pt>
                <c:pt idx="6">
                  <c:v>-7.1588066417070992</c:v>
                </c:pt>
                <c:pt idx="7">
                  <c:v>2.4195735908425107</c:v>
                </c:pt>
                <c:pt idx="8">
                  <c:v>-6.0534632837191236</c:v>
                </c:pt>
                <c:pt idx="9">
                  <c:v>2.8068823590215848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F5E-4E52-941F-7AB5F2F66617}"/>
            </c:ext>
          </c:extLst>
        </c:ser>
        <c:ser>
          <c:idx val="2"/>
          <c:order val="2"/>
          <c:tx>
            <c:strRef>
              <c:f>'Daten Vermögensdelikte'!$R$3</c:f>
              <c:strCache>
                <c:ptCount val="1"/>
                <c:pt idx="0">
                  <c:v>Aufklärungsquote</c:v>
                </c:pt>
              </c:strCache>
            </c:strRef>
          </c:tx>
          <c:spPr>
            <a:ln w="34925" cap="rnd">
              <a:solidFill>
                <a:srgbClr val="F4B183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5"/>
            <c:spPr>
              <a:solidFill>
                <a:srgbClr val="F4B183"/>
              </a:solidFill>
              <a:ln w="9525" cap="sq">
                <a:solidFill>
                  <a:srgbClr val="F4B183"/>
                </a:solidFill>
                <a:bevel/>
                <a:headEnd type="diamond"/>
                <a:tailEnd type="diamon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.0&quot; %&quot;" sourceLinked="0"/>
            <c:spPr>
              <a:solidFill>
                <a:srgbClr val="F4B18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'Daten Vermögensdelikte'!$R$6:$AA$6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'Daten Vermögensdelikte'!$R$17:$AA$17</c:f>
              <c:numCache>
                <c:formatCode>General</c:formatCode>
                <c:ptCount val="10"/>
                <c:pt idx="0">
                  <c:v>74.5</c:v>
                </c:pt>
                <c:pt idx="1">
                  <c:v>73.7</c:v>
                </c:pt>
                <c:pt idx="2">
                  <c:v>72.5</c:v>
                </c:pt>
                <c:pt idx="3">
                  <c:v>73</c:v>
                </c:pt>
                <c:pt idx="4">
                  <c:v>71.3</c:v>
                </c:pt>
                <c:pt idx="5">
                  <c:v>66.599999999999994</c:v>
                </c:pt>
                <c:pt idx="6">
                  <c:v>66.7</c:v>
                </c:pt>
                <c:pt idx="7">
                  <c:v>66.900000000000006</c:v>
                </c:pt>
                <c:pt idx="8">
                  <c:v>66.5</c:v>
                </c:pt>
                <c:pt idx="9" formatCode="0.0">
                  <c:v>60.9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F5E-4E52-941F-7AB5F2F66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7796632"/>
        <c:axId val="787797808"/>
      </c:lineChart>
      <c:catAx>
        <c:axId val="78780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7793104"/>
        <c:crosses val="autoZero"/>
        <c:auto val="1"/>
        <c:lblAlgn val="ctr"/>
        <c:lblOffset val="100"/>
        <c:noMultiLvlLbl val="0"/>
      </c:catAx>
      <c:valAx>
        <c:axId val="787793104"/>
        <c:scaling>
          <c:orientation val="minMax"/>
          <c:max val="140000"/>
          <c:min val="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7800944"/>
        <c:crosses val="autoZero"/>
        <c:crossBetween val="between"/>
        <c:majorUnit val="20000"/>
      </c:valAx>
      <c:valAx>
        <c:axId val="787797808"/>
        <c:scaling>
          <c:orientation val="minMax"/>
          <c:max val="220"/>
        </c:scaling>
        <c:delete val="0"/>
        <c:axPos val="r"/>
        <c:numFmt formatCode="[Red]\+#,##0.0;[Color50][&lt;0]\-#,##0.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7796632"/>
        <c:crosses val="max"/>
        <c:crossBetween val="between"/>
        <c:majorUnit val="100"/>
        <c:minorUnit val="50"/>
      </c:valAx>
      <c:catAx>
        <c:axId val="787796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7797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6.8259807006941465E-3"/>
          <c:y val="0.89020183365514738"/>
          <c:w val="0.50026474357298167"/>
          <c:h val="5.62354268488696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de-D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71475685584106E-2"/>
          <c:y val="2.3385270794378327E-2"/>
          <c:w val="0.94396503831417622"/>
          <c:h val="0.792893649646309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'Daten Rauschgiftkrim'!$R$2</c:f>
              <c:strCache>
                <c:ptCount val="1"/>
                <c:pt idx="0">
                  <c:v>Fallzahlen</c:v>
                </c:pt>
              </c:strCache>
            </c:strRef>
          </c:tx>
          <c:spPr>
            <a:solidFill>
              <a:srgbClr val="008DC9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'Daten Rauschgiftkrim'!$R$6:$AA$6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'Daten Rauschgiftkrim'!$R$7:$AA$7</c:f>
              <c:numCache>
                <c:formatCode>#,##0</c:formatCode>
                <c:ptCount val="10"/>
                <c:pt idx="0">
                  <c:v>35907</c:v>
                </c:pt>
                <c:pt idx="1">
                  <c:v>38939</c:v>
                </c:pt>
                <c:pt idx="2">
                  <c:v>41166</c:v>
                </c:pt>
                <c:pt idx="3">
                  <c:v>49056</c:v>
                </c:pt>
                <c:pt idx="4">
                  <c:v>50941</c:v>
                </c:pt>
                <c:pt idx="5">
                  <c:v>55017</c:v>
                </c:pt>
                <c:pt idx="6">
                  <c:v>55888</c:v>
                </c:pt>
                <c:pt idx="7">
                  <c:v>54433</c:v>
                </c:pt>
                <c:pt idx="8">
                  <c:v>49736</c:v>
                </c:pt>
                <c:pt idx="9">
                  <c:v>50445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F8-4D99-A4AA-7F1F744F10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85913304"/>
        <c:axId val="785914872"/>
      </c:barChart>
      <c:lineChart>
        <c:grouping val="standard"/>
        <c:varyColors val="0"/>
        <c:ser>
          <c:idx val="1"/>
          <c:order val="1"/>
          <c:tx>
            <c:strRef>
              <c:f>'Daten Rauschgiftkrim'!$P$9</c:f>
              <c:strCache>
                <c:ptCount val="1"/>
                <c:pt idx="0">
                  <c:v>Veränd. z.VJ %</c:v>
                </c:pt>
              </c:strCache>
            </c:strRef>
          </c:tx>
          <c:spPr>
            <a:ln w="34925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'Daten Rauschgiftkrim'!$R$6:$AA$6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'Daten Rauschgiftkrim'!$R$9:$AA$9</c:f>
              <c:numCache>
                <c:formatCode>[Red]\+#,##0.0;[Color50][&lt;0]\-#,##0.0</c:formatCode>
                <c:ptCount val="10"/>
                <c:pt idx="0">
                  <c:v>8.0852472833448719</c:v>
                </c:pt>
                <c:pt idx="1">
                  <c:v>8.4440359818419815</c:v>
                </c:pt>
                <c:pt idx="2">
                  <c:v>5.7192018285009887</c:v>
                </c:pt>
                <c:pt idx="3">
                  <c:v>19.166302288296166</c:v>
                </c:pt>
                <c:pt idx="4">
                  <c:v>3.8425472928897584</c:v>
                </c:pt>
                <c:pt idx="5">
                  <c:v>8.0014133998154726</c:v>
                </c:pt>
                <c:pt idx="6">
                  <c:v>1.5831470272824764</c:v>
                </c:pt>
                <c:pt idx="7">
                  <c:v>-2.6034211279702264</c:v>
                </c:pt>
                <c:pt idx="8">
                  <c:v>-8.6289566990612308</c:v>
                </c:pt>
                <c:pt idx="9">
                  <c:v>1.4255267814058228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0F8-4D99-A4AA-7F1F744F108A}"/>
            </c:ext>
          </c:extLst>
        </c:ser>
        <c:ser>
          <c:idx val="2"/>
          <c:order val="2"/>
          <c:tx>
            <c:strRef>
              <c:f>'Daten Rauschgiftkrim'!$R$3</c:f>
              <c:strCache>
                <c:ptCount val="1"/>
                <c:pt idx="0">
                  <c:v>Aufklärungsquote</c:v>
                </c:pt>
              </c:strCache>
            </c:strRef>
          </c:tx>
          <c:spPr>
            <a:ln w="34925" cap="rnd">
              <a:solidFill>
                <a:srgbClr val="F4B183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5"/>
            <c:spPr>
              <a:solidFill>
                <a:srgbClr val="F4B183"/>
              </a:solidFill>
              <a:ln w="9525" cap="sq">
                <a:solidFill>
                  <a:srgbClr val="F4B183"/>
                </a:solidFill>
                <a:bevel/>
                <a:headEnd type="diamond"/>
                <a:tailEnd type="diamon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.0&quot; %&quot;" sourceLinked="0"/>
            <c:spPr>
              <a:solidFill>
                <a:srgbClr val="F4B18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'Daten Rauschgiftkrim'!$R$6:$AA$6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'Daten Rauschgiftkrim'!$R$17:$AA$17</c:f>
              <c:numCache>
                <c:formatCode>General</c:formatCode>
                <c:ptCount val="10"/>
                <c:pt idx="0">
                  <c:v>96.9</c:v>
                </c:pt>
                <c:pt idx="1">
                  <c:v>96.8</c:v>
                </c:pt>
                <c:pt idx="2">
                  <c:v>96.5</c:v>
                </c:pt>
                <c:pt idx="3">
                  <c:v>96.3</c:v>
                </c:pt>
                <c:pt idx="4">
                  <c:v>96</c:v>
                </c:pt>
                <c:pt idx="5">
                  <c:v>95.4</c:v>
                </c:pt>
                <c:pt idx="6">
                  <c:v>95.6</c:v>
                </c:pt>
                <c:pt idx="7">
                  <c:v>95.3</c:v>
                </c:pt>
                <c:pt idx="8">
                  <c:v>93.7</c:v>
                </c:pt>
                <c:pt idx="9">
                  <c:v>93.2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50F8-4D99-A4AA-7F1F744F1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5912520"/>
        <c:axId val="785914088"/>
      </c:lineChart>
      <c:catAx>
        <c:axId val="785913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5914872"/>
        <c:crosses val="autoZero"/>
        <c:auto val="1"/>
        <c:lblAlgn val="ctr"/>
        <c:lblOffset val="100"/>
        <c:noMultiLvlLbl val="0"/>
      </c:catAx>
      <c:valAx>
        <c:axId val="785914872"/>
        <c:scaling>
          <c:orientation val="minMax"/>
          <c:max val="7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5913304"/>
        <c:crosses val="autoZero"/>
        <c:crossBetween val="between"/>
      </c:valAx>
      <c:valAx>
        <c:axId val="785914088"/>
        <c:scaling>
          <c:orientation val="minMax"/>
          <c:max val="310"/>
        </c:scaling>
        <c:delete val="0"/>
        <c:axPos val="r"/>
        <c:numFmt formatCode="[Red]\+#,##0.0;[Color50][&lt;0]\-#,##0.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5912520"/>
        <c:crosses val="max"/>
        <c:crossBetween val="between"/>
        <c:majorUnit val="100"/>
        <c:minorUnit val="50"/>
      </c:valAx>
      <c:catAx>
        <c:axId val="785912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5914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"/>
          <c:y val="0.89468271076845196"/>
          <c:w val="0.50026474357298167"/>
          <c:h val="4.4988705276895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de-D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938240740740739E-2"/>
          <c:y val="3.6026620370370348E-2"/>
          <c:w val="0.96434583333333335"/>
          <c:h val="0.80745582801262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'Daten Rauschgiftkrim'!$B$46</c:f>
              <c:strCache>
                <c:ptCount val="1"/>
                <c:pt idx="0">
                  <c:v>Drogentote insgesamt</c:v>
                </c:pt>
              </c:strCache>
            </c:strRef>
          </c:tx>
          <c:spPr>
            <a:solidFill>
              <a:srgbClr val="5B9BD5"/>
            </a:solidFill>
            <a:ln w="34925">
              <a:noFill/>
            </a:ln>
            <a:effectLst>
              <a:outerShdw blurRad="50800" dist="38100" dir="54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'Daten Rauschgiftkrim'!$D$45:$M$45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2018*</c:v>
                </c:pt>
                <c:pt idx="6">
                  <c:v>2019*</c:v>
                </c:pt>
                <c:pt idx="7">
                  <c:v>2020*</c:v>
                </c:pt>
                <c:pt idx="8">
                  <c:v>2021*</c:v>
                </c:pt>
                <c:pt idx="9">
                  <c:v>2022*</c:v>
                </c:pt>
              </c:strCache>
            </c:strRef>
          </c:cat>
          <c:val>
            <c:numRef>
              <c:f>'Daten Rauschgiftkrim'!$D$46:$M$46</c:f>
              <c:numCache>
                <c:formatCode>General</c:formatCode>
                <c:ptCount val="10"/>
                <c:pt idx="0">
                  <c:v>230</c:v>
                </c:pt>
                <c:pt idx="1">
                  <c:v>251</c:v>
                </c:pt>
                <c:pt idx="2">
                  <c:v>314</c:v>
                </c:pt>
                <c:pt idx="3">
                  <c:v>321</c:v>
                </c:pt>
                <c:pt idx="4">
                  <c:v>308</c:v>
                </c:pt>
                <c:pt idx="5">
                  <c:v>235</c:v>
                </c:pt>
                <c:pt idx="6">
                  <c:v>263</c:v>
                </c:pt>
                <c:pt idx="7">
                  <c:v>248</c:v>
                </c:pt>
                <c:pt idx="8">
                  <c:v>255</c:v>
                </c:pt>
                <c:pt idx="9">
                  <c:v>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50-4BE1-9D24-DF92ED21B6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98119544"/>
        <c:axId val="798122680"/>
      </c:barChart>
      <c:catAx>
        <c:axId val="798119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8122680"/>
        <c:crosses val="autoZero"/>
        <c:auto val="1"/>
        <c:lblAlgn val="ctr"/>
        <c:lblOffset val="100"/>
        <c:noMultiLvlLbl val="0"/>
      </c:catAx>
      <c:valAx>
        <c:axId val="798122680"/>
        <c:scaling>
          <c:orientation val="minMax"/>
          <c:max val="5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8119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509907407407408"/>
          <c:y val="0.92208449074074073"/>
          <c:w val="0.17143638888888887"/>
          <c:h val="5.73569144383165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de-D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325670058432512E-2"/>
          <c:y val="2.3114189032976736E-2"/>
          <c:w val="0.92867356321839079"/>
          <c:h val="0.79860885831070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'Daten Diebstahl'!$R$2</c:f>
              <c:strCache>
                <c:ptCount val="1"/>
                <c:pt idx="0">
                  <c:v>Fallzahlen</c:v>
                </c:pt>
              </c:strCache>
            </c:strRef>
          </c:tx>
          <c:spPr>
            <a:solidFill>
              <a:srgbClr val="008DC9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'Daten Diebstahl'!$R$6:$AA$6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'Daten Diebstahl'!$R$7:$AA$7</c:f>
              <c:numCache>
                <c:formatCode>#,##0</c:formatCode>
                <c:ptCount val="10"/>
                <c:pt idx="0">
                  <c:v>192429</c:v>
                </c:pt>
                <c:pt idx="1">
                  <c:v>194099</c:v>
                </c:pt>
                <c:pt idx="2">
                  <c:v>185250</c:v>
                </c:pt>
                <c:pt idx="3">
                  <c:v>180260</c:v>
                </c:pt>
                <c:pt idx="4">
                  <c:v>163178</c:v>
                </c:pt>
                <c:pt idx="5">
                  <c:v>155924</c:v>
                </c:pt>
                <c:pt idx="6">
                  <c:v>144886</c:v>
                </c:pt>
                <c:pt idx="7">
                  <c:v>132216</c:v>
                </c:pt>
                <c:pt idx="8">
                  <c:v>109895</c:v>
                </c:pt>
                <c:pt idx="9">
                  <c:v>138025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6D-4EC3-A788-9CF7C72C99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87802120"/>
        <c:axId val="787791928"/>
      </c:barChart>
      <c:lineChart>
        <c:grouping val="standard"/>
        <c:varyColors val="0"/>
        <c:ser>
          <c:idx val="1"/>
          <c:order val="1"/>
          <c:tx>
            <c:strRef>
              <c:f>'Daten Diebstahl'!$P$9</c:f>
              <c:strCache>
                <c:ptCount val="1"/>
                <c:pt idx="0">
                  <c:v>Veränd. z.VJ %</c:v>
                </c:pt>
              </c:strCache>
            </c:strRef>
          </c:tx>
          <c:spPr>
            <a:ln w="34925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'Daten Diebstahl'!$R$6:$AA$6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'Daten Diebstahl'!$R$9:$AA$9</c:f>
              <c:numCache>
                <c:formatCode>[Red]\+#,##0.0;[Color50][&lt;0]\-#,##0.0</c:formatCode>
                <c:ptCount val="10"/>
                <c:pt idx="0">
                  <c:v>-0.56068294800376195</c:v>
                </c:pt>
                <c:pt idx="1">
                  <c:v>0.86785255860603128</c:v>
                </c:pt>
                <c:pt idx="2">
                  <c:v>-4.5590136991947405</c:v>
                </c:pt>
                <c:pt idx="3">
                  <c:v>-2.6936572199730096</c:v>
                </c:pt>
                <c:pt idx="4">
                  <c:v>-9.4763119937867533</c:v>
                </c:pt>
                <c:pt idx="5">
                  <c:v>-4.4454522055669274</c:v>
                </c:pt>
                <c:pt idx="6">
                  <c:v>-7.0790898129858126</c:v>
                </c:pt>
                <c:pt idx="7">
                  <c:v>-8.7448062614745385</c:v>
                </c:pt>
                <c:pt idx="8">
                  <c:v>-16.882223028982875</c:v>
                </c:pt>
                <c:pt idx="9">
                  <c:v>25.59716092633878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76D-4EC3-A788-9CF7C72C9956}"/>
            </c:ext>
          </c:extLst>
        </c:ser>
        <c:ser>
          <c:idx val="2"/>
          <c:order val="2"/>
          <c:tx>
            <c:strRef>
              <c:f>'Daten Diebstahl'!$R$3</c:f>
              <c:strCache>
                <c:ptCount val="1"/>
                <c:pt idx="0">
                  <c:v>Aufklärungsquote</c:v>
                </c:pt>
              </c:strCache>
            </c:strRef>
          </c:tx>
          <c:spPr>
            <a:ln w="34925" cap="rnd">
              <a:solidFill>
                <a:srgbClr val="F4B183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5"/>
            <c:spPr>
              <a:solidFill>
                <a:srgbClr val="F4B183"/>
              </a:solidFill>
              <a:ln w="9525" cap="sq">
                <a:solidFill>
                  <a:srgbClr val="F4B183"/>
                </a:solidFill>
                <a:bevel/>
                <a:headEnd type="diamond"/>
                <a:tailEnd type="diamon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.0&quot; %&quot;" sourceLinked="0"/>
            <c:spPr>
              <a:solidFill>
                <a:srgbClr val="F4B18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'Daten Diebstahl'!$R$6:$AA$6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'Daten Diebstahl'!$R$17:$AA$17</c:f>
              <c:numCache>
                <c:formatCode>General</c:formatCode>
                <c:ptCount val="10"/>
                <c:pt idx="0">
                  <c:v>36.4</c:v>
                </c:pt>
                <c:pt idx="1">
                  <c:v>35.299999999999997</c:v>
                </c:pt>
                <c:pt idx="2">
                  <c:v>35.799999999999997</c:v>
                </c:pt>
                <c:pt idx="3">
                  <c:v>35.299999999999997</c:v>
                </c:pt>
                <c:pt idx="4">
                  <c:v>36.9</c:v>
                </c:pt>
                <c:pt idx="5">
                  <c:v>38</c:v>
                </c:pt>
                <c:pt idx="6">
                  <c:v>38</c:v>
                </c:pt>
                <c:pt idx="7">
                  <c:v>40.700000000000003</c:v>
                </c:pt>
                <c:pt idx="8" formatCode="0.0">
                  <c:v>41.2</c:v>
                </c:pt>
                <c:pt idx="9" formatCode="0.0">
                  <c:v>40.700000000000003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76D-4EC3-A788-9CF7C72C9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7799376"/>
        <c:axId val="787794280"/>
      </c:lineChart>
      <c:catAx>
        <c:axId val="787802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7791928"/>
        <c:crosses val="autoZero"/>
        <c:auto val="1"/>
        <c:lblAlgn val="ctr"/>
        <c:lblOffset val="100"/>
        <c:noMultiLvlLbl val="0"/>
      </c:catAx>
      <c:valAx>
        <c:axId val="787791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7802120"/>
        <c:crosses val="autoZero"/>
        <c:crossBetween val="between"/>
      </c:valAx>
      <c:valAx>
        <c:axId val="787794280"/>
        <c:scaling>
          <c:orientation val="minMax"/>
          <c:max val="400"/>
        </c:scaling>
        <c:delete val="0"/>
        <c:axPos val="r"/>
        <c:numFmt formatCode="[Red]\+#,##0.0;[Color50][&lt;0]\-#,##0.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7799376"/>
        <c:crosses val="max"/>
        <c:crossBetween val="between"/>
        <c:majorUnit val="100"/>
        <c:minorUnit val="50"/>
      </c:valAx>
      <c:catAx>
        <c:axId val="787799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77942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1.2360591747270864E-3"/>
          <c:y val="0.90625545431534005"/>
          <c:w val="0.49875649527197635"/>
          <c:h val="4.4988705276895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de-D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322419565870781E-2"/>
          <c:y val="2.317249601204379E-2"/>
          <c:w val="0.93854315770492469"/>
          <c:h val="0.79027038866805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'Daten WED'!$R$2</c:f>
              <c:strCache>
                <c:ptCount val="1"/>
                <c:pt idx="0">
                  <c:v>Fallzahlen</c:v>
                </c:pt>
              </c:strCache>
            </c:strRef>
          </c:tx>
          <c:spPr>
            <a:solidFill>
              <a:srgbClr val="008DC9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'Daten WED'!$R$6:$AA$6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2017*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'Daten WED'!$R$7:$AA$7</c:f>
              <c:numCache>
                <c:formatCode>#,##0</c:formatCode>
                <c:ptCount val="10"/>
                <c:pt idx="0">
                  <c:v>6385</c:v>
                </c:pt>
                <c:pt idx="1">
                  <c:v>8210</c:v>
                </c:pt>
                <c:pt idx="2">
                  <c:v>7480</c:v>
                </c:pt>
                <c:pt idx="3">
                  <c:v>7470</c:v>
                </c:pt>
                <c:pt idx="4">
                  <c:v>6045</c:v>
                </c:pt>
                <c:pt idx="5">
                  <c:v>5239</c:v>
                </c:pt>
                <c:pt idx="6">
                  <c:v>4342</c:v>
                </c:pt>
                <c:pt idx="7">
                  <c:v>4181</c:v>
                </c:pt>
                <c:pt idx="8">
                  <c:v>2322</c:v>
                </c:pt>
                <c:pt idx="9">
                  <c:v>2844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B4-4DA3-A43C-DD9A703944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87796240"/>
        <c:axId val="787798984"/>
      </c:barChart>
      <c:lineChart>
        <c:grouping val="standard"/>
        <c:varyColors val="0"/>
        <c:ser>
          <c:idx val="1"/>
          <c:order val="1"/>
          <c:tx>
            <c:strRef>
              <c:f>'Daten WED'!$P$9</c:f>
              <c:strCache>
                <c:ptCount val="1"/>
                <c:pt idx="0">
                  <c:v>Veränd. z.VJ %</c:v>
                </c:pt>
              </c:strCache>
            </c:strRef>
          </c:tx>
          <c:spPr>
            <a:ln w="34925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'Daten WED'!$R$6:$AA$6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2017*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'Daten WED'!$R$9:$AA$9</c:f>
              <c:numCache>
                <c:formatCode>[Red]\+#,##0.0;[Color50][&lt;0]\-#,##0.0</c:formatCode>
                <c:ptCount val="10"/>
                <c:pt idx="0">
                  <c:v>11.840952881415308</c:v>
                </c:pt>
                <c:pt idx="1">
                  <c:v>28.582615505090054</c:v>
                </c:pt>
                <c:pt idx="2">
                  <c:v>-8.8915956151035331</c:v>
                </c:pt>
                <c:pt idx="3">
                  <c:v>-0.13368983957219249</c:v>
                </c:pt>
                <c:pt idx="4">
                  <c:v>-19.076305220883537</c:v>
                </c:pt>
                <c:pt idx="5">
                  <c:v>-13.333333333333334</c:v>
                </c:pt>
                <c:pt idx="6">
                  <c:v>-17.121588089330025</c:v>
                </c:pt>
                <c:pt idx="7">
                  <c:v>-3.7079686780285579</c:v>
                </c:pt>
                <c:pt idx="8">
                  <c:v>-44.463047117914371</c:v>
                </c:pt>
                <c:pt idx="9">
                  <c:v>22.480620155038761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EB4-4DA3-A43C-DD9A703944BC}"/>
            </c:ext>
          </c:extLst>
        </c:ser>
        <c:ser>
          <c:idx val="2"/>
          <c:order val="2"/>
          <c:tx>
            <c:strRef>
              <c:f>'Daten WED'!$R$3</c:f>
              <c:strCache>
                <c:ptCount val="1"/>
                <c:pt idx="0">
                  <c:v>Aufklärungsquote</c:v>
                </c:pt>
              </c:strCache>
            </c:strRef>
          </c:tx>
          <c:spPr>
            <a:ln w="34925" cap="rnd">
              <a:solidFill>
                <a:srgbClr val="F4B183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5"/>
            <c:spPr>
              <a:solidFill>
                <a:srgbClr val="F4B183"/>
              </a:solidFill>
              <a:ln w="9525" cap="sq">
                <a:solidFill>
                  <a:srgbClr val="F4B183"/>
                </a:solidFill>
                <a:bevel/>
                <a:headEnd type="diamond"/>
                <a:tailEnd type="diamon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.0&quot; %&quot;" sourceLinked="0"/>
            <c:spPr>
              <a:solidFill>
                <a:srgbClr val="F4B18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'Daten WED'!$R$6:$AA$6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2017*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'Daten WED'!$R$17:$AA$17</c:f>
              <c:numCache>
                <c:formatCode>General</c:formatCode>
                <c:ptCount val="10"/>
                <c:pt idx="0">
                  <c:v>17.100000000000001</c:v>
                </c:pt>
                <c:pt idx="1">
                  <c:v>15.1</c:v>
                </c:pt>
                <c:pt idx="2">
                  <c:v>15.9</c:v>
                </c:pt>
                <c:pt idx="3">
                  <c:v>18.899999999999999</c:v>
                </c:pt>
                <c:pt idx="4">
                  <c:v>21.2</c:v>
                </c:pt>
                <c:pt idx="5">
                  <c:v>20.6</c:v>
                </c:pt>
                <c:pt idx="6">
                  <c:v>21.8</c:v>
                </c:pt>
                <c:pt idx="7">
                  <c:v>21.3</c:v>
                </c:pt>
                <c:pt idx="8">
                  <c:v>29.7</c:v>
                </c:pt>
                <c:pt idx="9">
                  <c:v>21.1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EB4-4DA3-A43C-DD9A70394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7802512"/>
        <c:axId val="787794672"/>
      </c:lineChart>
      <c:catAx>
        <c:axId val="78779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7798984"/>
        <c:crosses val="autoZero"/>
        <c:auto val="1"/>
        <c:lblAlgn val="ctr"/>
        <c:lblOffset val="100"/>
        <c:noMultiLvlLbl val="0"/>
      </c:catAx>
      <c:valAx>
        <c:axId val="787798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7796240"/>
        <c:crosses val="autoZero"/>
        <c:crossBetween val="between"/>
      </c:valAx>
      <c:valAx>
        <c:axId val="787794672"/>
        <c:scaling>
          <c:orientation val="minMax"/>
          <c:max val="400"/>
          <c:min val="-45"/>
        </c:scaling>
        <c:delete val="0"/>
        <c:axPos val="r"/>
        <c:numFmt formatCode="[Red]\+#,##0.0;[Color50][&lt;0]\-#,##0.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7802512"/>
        <c:crosses val="max"/>
        <c:crossBetween val="between"/>
        <c:majorUnit val="100"/>
        <c:minorUnit val="50"/>
      </c:valAx>
      <c:catAx>
        <c:axId val="787802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77946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1.3631790073935675E-3"/>
          <c:y val="0.90771666681086904"/>
          <c:w val="0.50005375848690825"/>
          <c:h val="4.4988705276895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de-D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Tabelle4!$C$4</c:f>
              <c:strCache>
                <c:ptCount val="1"/>
                <c:pt idx="0">
                  <c:v>Häufigkeitszahl 2019</c:v>
                </c:pt>
              </c:strCache>
            </c:strRef>
          </c:tx>
          <c:spPr>
            <a:solidFill>
              <a:srgbClr val="008FCF"/>
            </a:solidFill>
            <a:ln>
              <a:noFill/>
            </a:ln>
            <a:effectLst/>
          </c:spPr>
          <c:invertIfNegative val="0"/>
          <c:cat>
            <c:strRef>
              <c:f>Tabelle4!$B$5:$B$20</c:f>
              <c:strCache>
                <c:ptCount val="16"/>
                <c:pt idx="0">
                  <c:v>Bayern</c:v>
                </c:pt>
                <c:pt idx="1">
                  <c:v>Baden-Württemberg</c:v>
                </c:pt>
                <c:pt idx="2">
                  <c:v>Hessen</c:v>
                </c:pt>
                <c:pt idx="3">
                  <c:v>Rheinland-Pfalz</c:v>
                </c:pt>
                <c:pt idx="4">
                  <c:v>Thüringen</c:v>
                </c:pt>
                <c:pt idx="5">
                  <c:v>Schleswig-Holstein</c:v>
                </c:pt>
                <c:pt idx="6">
                  <c:v>Niedersachsen</c:v>
                </c:pt>
                <c:pt idx="7">
                  <c:v>Sachsen</c:v>
                </c:pt>
                <c:pt idx="8">
                  <c:v>Brandenburg</c:v>
                </c:pt>
                <c:pt idx="9">
                  <c:v>Nordrhein-Westfalen</c:v>
                </c:pt>
                <c:pt idx="10">
                  <c:v>Mecklenburg-Vorpommern</c:v>
                </c:pt>
                <c:pt idx="11">
                  <c:v>Saarland</c:v>
                </c:pt>
                <c:pt idx="12">
                  <c:v>Sachsen-Anhalt</c:v>
                </c:pt>
                <c:pt idx="13">
                  <c:v>Bremen</c:v>
                </c:pt>
                <c:pt idx="14">
                  <c:v>Hamburg</c:v>
                </c:pt>
                <c:pt idx="15">
                  <c:v>Berlin</c:v>
                </c:pt>
              </c:strCache>
            </c:strRef>
          </c:cat>
          <c:val>
            <c:numRef>
              <c:f>Tabelle4!$C$5:$C$20</c:f>
              <c:numCache>
                <c:formatCode>#,##0</c:formatCode>
                <c:ptCount val="16"/>
                <c:pt idx="0">
                  <c:v>4343.2979610639404</c:v>
                </c:pt>
                <c:pt idx="1">
                  <c:v>5037.0778966014204</c:v>
                </c:pt>
                <c:pt idx="2">
                  <c:v>5449.2723924396696</c:v>
                </c:pt>
                <c:pt idx="3">
                  <c:v>5777.30752998156</c:v>
                </c:pt>
                <c:pt idx="4">
                  <c:v>5970.5712865904998</c:v>
                </c:pt>
                <c:pt idx="5">
                  <c:v>6163.1946841798599</c:v>
                </c:pt>
                <c:pt idx="6">
                  <c:v>6272.2738688683003</c:v>
                </c:pt>
                <c:pt idx="7">
                  <c:v>6418.7112257987301</c:v>
                </c:pt>
                <c:pt idx="8">
                  <c:v>6638.67476512958</c:v>
                </c:pt>
                <c:pt idx="9">
                  <c:v>6719.7370873943801</c:v>
                </c:pt>
                <c:pt idx="10">
                  <c:v>6789.5693229999797</c:v>
                </c:pt>
                <c:pt idx="11">
                  <c:v>7385.7986146516596</c:v>
                </c:pt>
                <c:pt idx="12">
                  <c:v>7716.0883766445204</c:v>
                </c:pt>
                <c:pt idx="13">
                  <c:v>11036.390204191601</c:v>
                </c:pt>
                <c:pt idx="14">
                  <c:v>11068.3969347902</c:v>
                </c:pt>
                <c:pt idx="15">
                  <c:v>13583.391909517801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1-4691-AC0A-8A47D11C2296}"/>
            </c:ext>
          </c:extLst>
        </c:ser>
        <c:ser>
          <c:idx val="1"/>
          <c:order val="1"/>
          <c:tx>
            <c:strRef>
              <c:f>Tabelle4!$F$4</c:f>
              <c:strCache>
                <c:ptCount val="1"/>
                <c:pt idx="0">
                  <c:v>Häufigkeitszahl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Tabelle4!$B$5:$B$20</c:f>
              <c:strCache>
                <c:ptCount val="16"/>
                <c:pt idx="0">
                  <c:v>Bayern</c:v>
                </c:pt>
                <c:pt idx="1">
                  <c:v>Baden-Württemberg</c:v>
                </c:pt>
                <c:pt idx="2">
                  <c:v>Hessen</c:v>
                </c:pt>
                <c:pt idx="3">
                  <c:v>Rheinland-Pfalz</c:v>
                </c:pt>
                <c:pt idx="4">
                  <c:v>Thüringen</c:v>
                </c:pt>
                <c:pt idx="5">
                  <c:v>Schleswig-Holstein</c:v>
                </c:pt>
                <c:pt idx="6">
                  <c:v>Niedersachsen</c:v>
                </c:pt>
                <c:pt idx="7">
                  <c:v>Sachsen</c:v>
                </c:pt>
                <c:pt idx="8">
                  <c:v>Brandenburg</c:v>
                </c:pt>
                <c:pt idx="9">
                  <c:v>Nordrhein-Westfalen</c:v>
                </c:pt>
                <c:pt idx="10">
                  <c:v>Mecklenburg-Vorpommern</c:v>
                </c:pt>
                <c:pt idx="11">
                  <c:v>Saarland</c:v>
                </c:pt>
                <c:pt idx="12">
                  <c:v>Sachsen-Anhalt</c:v>
                </c:pt>
                <c:pt idx="13">
                  <c:v>Bremen</c:v>
                </c:pt>
                <c:pt idx="14">
                  <c:v>Hamburg</c:v>
                </c:pt>
                <c:pt idx="15">
                  <c:v>Berlin</c:v>
                </c:pt>
              </c:strCache>
            </c:strRef>
          </c:cat>
          <c:val>
            <c:numRef>
              <c:f>Tabelle4!$F$5:$F$20</c:f>
              <c:numCache>
                <c:formatCode>General</c:formatCode>
                <c:ptCount val="16"/>
                <c:pt idx="0">
                  <c:v>4260</c:v>
                </c:pt>
                <c:pt idx="3">
                  <c:v>5668</c:v>
                </c:pt>
                <c:pt idx="9">
                  <c:v>7508</c:v>
                </c:pt>
                <c:pt idx="13">
                  <c:v>11511</c:v>
                </c:pt>
                <c:pt idx="14">
                  <c:v>10906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F1-4691-AC0A-8A47D11C2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9350264"/>
        <c:axId val="979341080"/>
      </c:barChart>
      <c:catAx>
        <c:axId val="97935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79341080"/>
        <c:crosses val="autoZero"/>
        <c:auto val="1"/>
        <c:lblAlgn val="ctr"/>
        <c:lblOffset val="100"/>
        <c:noMultiLvlLbl val="0"/>
      </c:catAx>
      <c:valAx>
        <c:axId val="979341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79350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580061755624188E-2"/>
          <c:y val="0.9159269238016059"/>
          <c:w val="0.33498109915673163"/>
          <c:h val="5.70346273111752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90320722104852E-2"/>
          <c:y val="5.3507220745347188E-2"/>
          <c:w val="0.90290700469829133"/>
          <c:h val="0.8579274529991896"/>
        </c:manualLayout>
      </c:layout>
      <c:lineChart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Anzahl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6350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dPt>
            <c:idx val="20"/>
            <c:bubble3D val="0"/>
            <c:spPr>
              <a:ln w="22225" cap="rnd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54-4784-8950-1242EBDEB6F4}"/>
              </c:ext>
            </c:extLst>
          </c:dPt>
          <c:dPt>
            <c:idx val="21"/>
            <c:bubble3D val="0"/>
            <c:spPr>
              <a:ln w="22225" cap="rnd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54-4784-8950-1242EBDEB6F4}"/>
              </c:ext>
            </c:extLst>
          </c:dPt>
          <c:dPt>
            <c:idx val="22"/>
            <c:bubble3D val="0"/>
            <c:spPr>
              <a:ln w="22225" cap="rnd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954-4784-8950-1242EBDEB6F4}"/>
              </c:ext>
            </c:extLst>
          </c:dPt>
          <c:dPt>
            <c:idx val="23"/>
            <c:bubble3D val="0"/>
            <c:spPr>
              <a:ln w="22225" cap="rnd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954-4784-8950-1242EBDEB6F4}"/>
              </c:ext>
            </c:extLst>
          </c:dPt>
          <c:cat>
            <c:numRef>
              <c:f>Tabelle1!$A$2:$A$25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Tabelle1!$B$2:$B$25</c:f>
              <c:numCache>
                <c:formatCode>#,##0.00</c:formatCode>
                <c:ptCount val="24"/>
                <c:pt idx="0">
                  <c:v>37814</c:v>
                </c:pt>
                <c:pt idx="1">
                  <c:v>37727.5</c:v>
                </c:pt>
                <c:pt idx="2">
                  <c:v>37767.5</c:v>
                </c:pt>
                <c:pt idx="3">
                  <c:v>38194</c:v>
                </c:pt>
                <c:pt idx="4">
                  <c:v>38405</c:v>
                </c:pt>
                <c:pt idx="5">
                  <c:v>38374.82</c:v>
                </c:pt>
                <c:pt idx="6">
                  <c:v>38375.82</c:v>
                </c:pt>
                <c:pt idx="7">
                  <c:v>37734.629999999997</c:v>
                </c:pt>
                <c:pt idx="8">
                  <c:v>37573.629999999997</c:v>
                </c:pt>
                <c:pt idx="9">
                  <c:v>37888.799999999996</c:v>
                </c:pt>
                <c:pt idx="10">
                  <c:v>38303.799999999996</c:v>
                </c:pt>
                <c:pt idx="11">
                  <c:v>38950.949999999997</c:v>
                </c:pt>
                <c:pt idx="12">
                  <c:v>39281.949999999997</c:v>
                </c:pt>
                <c:pt idx="13">
                  <c:v>39665.74</c:v>
                </c:pt>
                <c:pt idx="14">
                  <c:v>40165.74</c:v>
                </c:pt>
                <c:pt idx="15">
                  <c:v>40350.879999999997</c:v>
                </c:pt>
                <c:pt idx="16">
                  <c:v>40444.879999999997</c:v>
                </c:pt>
                <c:pt idx="17">
                  <c:v>41969.29</c:v>
                </c:pt>
                <c:pt idx="18">
                  <c:v>42369.29</c:v>
                </c:pt>
                <c:pt idx="19">
                  <c:v>43038.53</c:v>
                </c:pt>
                <c:pt idx="20">
                  <c:v>43565.53</c:v>
                </c:pt>
                <c:pt idx="21">
                  <c:v>44033.48</c:v>
                </c:pt>
                <c:pt idx="22">
                  <c:v>44561.91</c:v>
                </c:pt>
                <c:pt idx="23">
                  <c:v>45047.76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954-4784-8950-1242EBDEB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60664"/>
        <c:axId val="293682880"/>
      </c:lineChart>
      <c:catAx>
        <c:axId val="12860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889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b" anchorCtr="1"/>
          <a:lstStyle/>
          <a:p>
            <a:pPr>
              <a:defRPr sz="111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93682880"/>
        <c:crosses val="autoZero"/>
        <c:auto val="1"/>
        <c:lblAlgn val="ctr"/>
        <c:lblOffset val="100"/>
        <c:noMultiLvlLbl val="0"/>
      </c:catAx>
      <c:valAx>
        <c:axId val="293682880"/>
        <c:scaling>
          <c:orientation val="minMax"/>
          <c:min val="37000"/>
        </c:scaling>
        <c:delete val="0"/>
        <c:axPos val="l"/>
        <c:majorGridlines>
          <c:spPr>
            <a:ln w="889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5937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1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860664"/>
        <c:crosses val="autoZero"/>
        <c:crossBetween val="between"/>
      </c:valAx>
      <c:spPr>
        <a:noFill/>
        <a:ln w="23975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638793103448277E-2"/>
          <c:y val="3.9173148148148158E-2"/>
          <c:w val="0.95136120689655168"/>
          <c:h val="0.77162537884051086"/>
        </c:manualLayout>
      </c:layout>
      <c:area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785905072"/>
        <c:axId val="785903504"/>
        <c:extLst/>
      </c:areaChart>
      <c:barChart>
        <c:barDir val="col"/>
        <c:grouping val="clustered"/>
        <c:varyColors val="0"/>
        <c:ser>
          <c:idx val="1"/>
          <c:order val="0"/>
          <c:tx>
            <c:strRef>
              <c:f>'Straftaten insg.'!$O$10</c:f>
              <c:strCache>
                <c:ptCount val="1"/>
                <c:pt idx="0">
                  <c:v>HZ Straftaten insgesamt ohne ausländerrechtliche Verstöße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'Straftaten insg.'!$R$6:$AA$6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'Straftaten insg.'!$R$10:$AA$10</c:f>
              <c:numCache>
                <c:formatCode>#,##0</c:formatCode>
                <c:ptCount val="10"/>
                <c:pt idx="0">
                  <c:v>4883</c:v>
                </c:pt>
                <c:pt idx="1">
                  <c:v>4821</c:v>
                </c:pt>
                <c:pt idx="2">
                  <c:v>4687</c:v>
                </c:pt>
                <c:pt idx="3">
                  <c:v>4785</c:v>
                </c:pt>
                <c:pt idx="4">
                  <c:v>4533</c:v>
                </c:pt>
                <c:pt idx="5">
                  <c:v>4571</c:v>
                </c:pt>
                <c:pt idx="6">
                  <c:v>4343</c:v>
                </c:pt>
                <c:pt idx="7">
                  <c:v>4291</c:v>
                </c:pt>
                <c:pt idx="8">
                  <c:v>3869</c:v>
                </c:pt>
                <c:pt idx="9">
                  <c:v>4260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9B-4149-BEF4-BE9BF56DD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5905072"/>
        <c:axId val="785903504"/>
      </c:barChart>
      <c:lineChart>
        <c:grouping val="standard"/>
        <c:varyColors val="0"/>
        <c:ser>
          <c:idx val="3"/>
          <c:order val="1"/>
          <c:tx>
            <c:strRef>
              <c:f>'Straftaten insg.'!$P$11</c:f>
              <c:strCache>
                <c:ptCount val="1"/>
                <c:pt idx="0">
                  <c:v>Veränd. HZ in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numRef>
              <c:f>'Straftaten insg.'!$R$6:$AA$6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'Straftaten insg.'!$R$11:$AA$11</c:f>
              <c:numCache>
                <c:formatCode>[Red]\+#,##0.0;[Green][&lt;0]\-#,##0.0;[Green]0.0</c:formatCode>
                <c:ptCount val="10"/>
                <c:pt idx="0">
                  <c:v>0.95100268761629114</c:v>
                </c:pt>
                <c:pt idx="1">
                  <c:v>-1.2697112430882653</c:v>
                </c:pt>
                <c:pt idx="2">
                  <c:v>-2.7795063264882804</c:v>
                </c:pt>
                <c:pt idx="3">
                  <c:v>2.0908896949007891</c:v>
                </c:pt>
                <c:pt idx="4">
                  <c:v>-5.2664576802507836</c:v>
                </c:pt>
                <c:pt idx="5">
                  <c:v>0.83829693359805879</c:v>
                </c:pt>
                <c:pt idx="6">
                  <c:v>-4.9879676219645592</c:v>
                </c:pt>
                <c:pt idx="7">
                  <c:v>-1.1973290352291044</c:v>
                </c:pt>
                <c:pt idx="8">
                  <c:v>-9.8345374038685627</c:v>
                </c:pt>
                <c:pt idx="9">
                  <c:v>10.105970535021971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79B-4149-BEF4-BE9BF56DD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5911344"/>
        <c:axId val="785905464"/>
      </c:lineChart>
      <c:catAx>
        <c:axId val="78590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85903504"/>
        <c:crosses val="autoZero"/>
        <c:auto val="1"/>
        <c:lblAlgn val="ctr"/>
        <c:lblOffset val="100"/>
        <c:noMultiLvlLbl val="0"/>
      </c:catAx>
      <c:valAx>
        <c:axId val="785903504"/>
        <c:scaling>
          <c:orientation val="minMax"/>
          <c:max val="6000"/>
          <c:min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85905072"/>
        <c:crosses val="autoZero"/>
        <c:crossBetween val="between"/>
        <c:majorUnit val="1000"/>
      </c:valAx>
      <c:valAx>
        <c:axId val="785905464"/>
        <c:scaling>
          <c:orientation val="minMax"/>
        </c:scaling>
        <c:delete val="0"/>
        <c:axPos val="r"/>
        <c:numFmt formatCode="[Red]\+#,##0.0;[Green][&lt;0]\-#,##0.0;[Green]0.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85911344"/>
        <c:crosses val="max"/>
        <c:crossBetween val="between"/>
      </c:valAx>
      <c:catAx>
        <c:axId val="785911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59054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12530991956445878"/>
          <c:y val="0.89016663250280759"/>
          <c:w val="0.46193805112040587"/>
          <c:h val="5.85497464766514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0"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112919896640825E-2"/>
          <c:y val="1.8660233918128655E-2"/>
          <c:w val="0.93350019157088127"/>
          <c:h val="0.746312768911354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'Zeitreihe 890000 ab 1994'!$A$8</c:f>
              <c:strCache>
                <c:ptCount val="1"/>
                <c:pt idx="0">
                  <c:v>HZ Straftaten insgesamt ohne ausländerrechtliche Verstöße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pattFill prst="pct75">
                <a:fgClr>
                  <a:srgbClr val="5B9BD5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8A-4A39-8D1E-567DE92C5425}"/>
              </c:ext>
            </c:extLst>
          </c:dPt>
          <c:dPt>
            <c:idx val="19"/>
            <c:invertIfNegative val="0"/>
            <c:bubble3D val="0"/>
            <c:spPr>
              <a:pattFill prst="pct75">
                <a:fgClr>
                  <a:srgbClr val="5B9BD5"/>
                </a:fgClr>
                <a:bgClr>
                  <a:sysClr val="window" lastClr="FFFFFF"/>
                </a:bgClr>
              </a:pattFill>
              <a:ln w="28575" cap="rnd">
                <a:noFill/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8A-4A39-8D1E-567DE92C5425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39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('Zeitreihe 890000 ab 1994'!$T$2:$AL$2,'Zeitreihe 890000 ab 1994'!$AU$2:$BM$2)</c:f>
              <c:numCache>
                <c:formatCode>General</c:formatCode>
                <c:ptCount val="38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</c:numCache>
              <c:extLst/>
            </c:numRef>
          </c:cat>
          <c:val>
            <c:numRef>
              <c:f>('Zeitreihe 890000 ab 1994'!$T$5:$AL$5,'Zeitreihe 890000 ab 1994'!$AU$5:$BM$5)</c:f>
              <c:numCache>
                <c:formatCode>#,##0</c:formatCode>
                <c:ptCount val="38"/>
                <c:pt idx="0">
                  <c:v>3791.4295837299369</c:v>
                </c:pt>
                <c:pt idx="1">
                  <c:v>3958.9463956970299</c:v>
                </c:pt>
                <c:pt idx="2">
                  <c:v>4132.8563115417246</c:v>
                </c:pt>
                <c:pt idx="3">
                  <c:v>4370.3191840873778</c:v>
                </c:pt>
                <c:pt idx="4">
                  <c:v>4575.5956336986928</c:v>
                </c:pt>
                <c:pt idx="5">
                  <c:v>4694.1552227839929</c:v>
                </c:pt>
                <c:pt idx="6">
                  <c:v>4744.4280726857451</c:v>
                </c:pt>
                <c:pt idx="7">
                  <c:v>4646.0628161549339</c:v>
                </c:pt>
                <c:pt idx="8">
                  <c:v>4572.1285718770559</c:v>
                </c:pt>
                <c:pt idx="9">
                  <c:v>4586.3389989903153</c:v>
                </c:pt>
                <c:pt idx="10">
                  <c:v>4465.3557024946294</c:v>
                </c:pt>
                <c:pt idx="11">
                  <c:v>4528.5350283569414</c:v>
                </c:pt>
                <c:pt idx="12">
                  <c:v>4585.5366099983321</c:v>
                </c:pt>
                <c:pt idx="13">
                  <c:v>4627.5756445544794</c:v>
                </c:pt>
                <c:pt idx="14">
                  <c:v>4704.2040915472271</c:v>
                </c:pt>
                <c:pt idx="15">
                  <c:v>5067.208694054917</c:v>
                </c:pt>
                <c:pt idx="16">
                  <c:v>5060.6371636575141</c:v>
                </c:pt>
                <c:pt idx="17">
                  <c:v>5237.2638233518746</c:v>
                </c:pt>
                <c:pt idx="18">
                  <c:v>5229.8517758513208</c:v>
                </c:pt>
                <c:pt idx="19">
                  <c:v>5531.0766324092319</c:v>
                </c:pt>
                <c:pt idx="20">
                  <c:v>5307.0610620004527</c:v>
                </c:pt>
                <c:pt idx="21">
                  <c:v>5234.3920301079679</c:v>
                </c:pt>
                <c:pt idx="22">
                  <c:v>5202.3436485654211</c:v>
                </c:pt>
                <c:pt idx="23">
                  <c:v>5066.0956913922091</c:v>
                </c:pt>
                <c:pt idx="24">
                  <c:v>4944.9636605523701</c:v>
                </c:pt>
                <c:pt idx="25">
                  <c:v>4829.2966828775352</c:v>
                </c:pt>
                <c:pt idx="26">
                  <c:v>4831.5071997917485</c:v>
                </c:pt>
                <c:pt idx="27">
                  <c:v>4837.4981968326019</c:v>
                </c:pt>
                <c:pt idx="28">
                  <c:v>4882.5874305117968</c:v>
                </c:pt>
                <c:pt idx="29">
                  <c:v>4820.5747207051845</c:v>
                </c:pt>
                <c:pt idx="30">
                  <c:v>4687.3562037409401</c:v>
                </c:pt>
                <c:pt idx="31">
                  <c:v>4784.6718584960472</c:v>
                </c:pt>
                <c:pt idx="32">
                  <c:v>4533.4257847823374</c:v>
                </c:pt>
                <c:pt idx="33">
                  <c:v>4571.1062163831539</c:v>
                </c:pt>
                <c:pt idx="34">
                  <c:v>4343.2982932036248</c:v>
                </c:pt>
                <c:pt idx="35">
                  <c:v>4291.0345555876656</c:v>
                </c:pt>
                <c:pt idx="36">
                  <c:v>3868.9491615147217</c:v>
                </c:pt>
                <c:pt idx="37">
                  <c:v>4260.3966657329684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EC8A-4A39-8D1E-567DE92C5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7804080"/>
        <c:axId val="787804472"/>
      </c:barChart>
      <c:lineChart>
        <c:grouping val="standard"/>
        <c:varyColors val="0"/>
        <c:ser>
          <c:idx val="0"/>
          <c:order val="1"/>
          <c:tx>
            <c:strRef>
              <c:f>'Zeitreihe 890000 ab 1994'!$A$9</c:f>
              <c:strCache>
                <c:ptCount val="1"/>
                <c:pt idx="0">
                  <c:v>%-Veränderung zum Vorjahr HZ 890000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numRef>
              <c:f>('Zeitreihe 890000 ab 1994'!$S$2:$AK$2,'Zeitreihe 890000 ab 1994'!$AT$2:$BM$2)</c:f>
              <c:numCache>
                <c:formatCode>General</c:formatCode>
                <c:ptCount val="39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  <c:pt idx="38">
                  <c:v>2022</c:v>
                </c:pt>
              </c:numCache>
              <c:extLst/>
            </c:numRef>
          </c:cat>
          <c:val>
            <c:numRef>
              <c:f>('Zeitreihe 890000 ab 1994'!$AE$8:$AW$8,'Zeitreihe 890000 ab 1994'!$BF$8:$BM$8)</c:f>
              <c:numCache>
                <c:formatCode>0.0</c:formatCode>
                <c:ptCount val="27"/>
                <c:pt idx="0">
                  <c:v>1.4148777851452248</c:v>
                </c:pt>
                <c:pt idx="1">
                  <c:v>1.2587201221687838</c:v>
                </c:pt>
                <c:pt idx="2">
                  <c:v>0.91677459219244051</c:v>
                </c:pt>
                <c:pt idx="3">
                  <c:v>1.6559091169675553</c:v>
                </c:pt>
                <c:pt idx="4">
                  <c:v>7.7165997784823279</c:v>
                </c:pt>
                <c:pt idx="5">
                  <c:v>-0.12968738400518195</c:v>
                </c:pt>
                <c:pt idx="6">
                  <c:v>3.4902059559374892</c:v>
                </c:pt>
                <c:pt idx="7">
                  <c:v>-0.14152518854416057</c:v>
                </c:pt>
                <c:pt idx="8">
                  <c:v>3.0303425363554353</c:v>
                </c:pt>
                <c:pt idx="9">
                  <c:v>1.8344760918723633</c:v>
                </c:pt>
                <c:pt idx="10">
                  <c:v>-2.6210303209378027</c:v>
                </c:pt>
                <c:pt idx="11">
                  <c:v>-0.45382309762608636</c:v>
                </c:pt>
                <c:pt idx="12">
                  <c:v>-8.0627044619888275E-2</c:v>
                </c:pt>
                <c:pt idx="13">
                  <c:v>2.5163327173763643</c:v>
                </c:pt>
                <c:pt idx="14">
                  <c:v>-1.5324808513678865</c:v>
                </c:pt>
                <c:pt idx="15">
                  <c:v>1.373290061742749</c:v>
                </c:pt>
                <c:pt idx="16">
                  <c:v>1.6977296866203706</c:v>
                </c:pt>
                <c:pt idx="17">
                  <c:v>-4.0501259573256414</c:v>
                </c:pt>
                <c:pt idx="18">
                  <c:v>-1.3692895379103249</c:v>
                </c:pt>
                <c:pt idx="19">
                  <c:v>-2.7635401312637744</c:v>
                </c:pt>
                <c:pt idx="20">
                  <c:v>2.0761309899478144</c:v>
                </c:pt>
                <c:pt idx="21">
                  <c:v>-5.2510617476844761</c:v>
                </c:pt>
                <c:pt idx="22">
                  <c:v>0.83116904058076824</c:v>
                </c:pt>
                <c:pt idx="23">
                  <c:v>-4.9836497424419957</c:v>
                </c:pt>
                <c:pt idx="24" formatCode="#0.0&quot;%&quot;">
                  <c:v>-1.2033190927213362</c:v>
                </c:pt>
                <c:pt idx="25" formatCode="#0.0&quot;%&quot;">
                  <c:v>-9.8364482645173776</c:v>
                </c:pt>
                <c:pt idx="26" formatCode="[Red][&gt;0]\+#,##0.0&quot; %&quot;;[Color10][&lt;0]\-#,##0.0&quot; %&quot;;General">
                  <c:v>10.117669885974726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0-EC8A-4A39-8D1E-567DE92C5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7804864"/>
        <c:axId val="787805256"/>
      </c:lineChart>
      <c:catAx>
        <c:axId val="78780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9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87804472"/>
        <c:crosses val="autoZero"/>
        <c:auto val="1"/>
        <c:lblAlgn val="ctr"/>
        <c:lblOffset val="100"/>
        <c:noMultiLvlLbl val="0"/>
      </c:catAx>
      <c:valAx>
        <c:axId val="787804472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87804080"/>
        <c:crosses val="autoZero"/>
        <c:crossBetween val="between"/>
        <c:majorUnit val="1000"/>
      </c:valAx>
      <c:valAx>
        <c:axId val="787805256"/>
        <c:scaling>
          <c:orientation val="minMax"/>
          <c:min val="-10"/>
        </c:scaling>
        <c:delete val="0"/>
        <c:axPos val="r"/>
        <c:numFmt formatCode=";;;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87804864"/>
        <c:crosses val="max"/>
        <c:crossBetween val="between"/>
      </c:valAx>
      <c:catAx>
        <c:axId val="78780486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87805256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28093128514419841"/>
          <c:y val="0.89172076898472596"/>
          <c:w val="0.43875110389010646"/>
          <c:h val="5.9227777777777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0"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00095785440614E-2"/>
          <c:y val="2.2249999999999999E-2"/>
          <c:w val="0.95879990421455941"/>
          <c:h val="0.77760960806725465"/>
        </c:manualLayout>
      </c:layout>
      <c:area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785908208"/>
        <c:axId val="785904288"/>
        <c:extLst/>
      </c:areaChart>
      <c:barChart>
        <c:barDir val="col"/>
        <c:grouping val="clustered"/>
        <c:varyColors val="0"/>
        <c:ser>
          <c:idx val="1"/>
          <c:order val="0"/>
          <c:tx>
            <c:strRef>
              <c:f>'Straftaten insg.'!$P$13</c:f>
              <c:strCache>
                <c:ptCount val="1"/>
                <c:pt idx="0">
                  <c:v>Aufklärungsquote, Straftaten insgesamt ohne ausländerrechtliche Verstöße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'Straftaten insg.'!$R$6:$AA$6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'Straftaten insg.'!$R$13:$AA$13</c:f>
              <c:numCache>
                <c:formatCode>0.0</c:formatCode>
                <c:ptCount val="10"/>
                <c:pt idx="0">
                  <c:v>62.7</c:v>
                </c:pt>
                <c:pt idx="1">
                  <c:v>61.9</c:v>
                </c:pt>
                <c:pt idx="2">
                  <c:v>62.8</c:v>
                </c:pt>
                <c:pt idx="3">
                  <c:v>63.7</c:v>
                </c:pt>
                <c:pt idx="4">
                  <c:v>64.400000000000006</c:v>
                </c:pt>
                <c:pt idx="5">
                  <c:v>64.5</c:v>
                </c:pt>
                <c:pt idx="6">
                  <c:v>65</c:v>
                </c:pt>
                <c:pt idx="7">
                  <c:v>66.400000000000006</c:v>
                </c:pt>
                <c:pt idx="8">
                  <c:v>66.900000000000006</c:v>
                </c:pt>
                <c:pt idx="9">
                  <c:v>64.400000000000006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B6-4B42-9773-C683F39AC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5908208"/>
        <c:axId val="785904288"/>
      </c:barChart>
      <c:lineChart>
        <c:grouping val="standard"/>
        <c:varyColors val="0"/>
        <c:ser>
          <c:idx val="3"/>
          <c:order val="1"/>
          <c:tx>
            <c:strRef>
              <c:f>'Straftaten insg.'!$P$14</c:f>
              <c:strCache>
                <c:ptCount val="1"/>
                <c:pt idx="0">
                  <c:v>Veränd. AQ %-Punkte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numRef>
              <c:f>'Straftaten insg.'!$R$6:$AA$6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'Straftaten insg.'!$R$14:$AA$14</c:f>
              <c:numCache>
                <c:formatCode>[Green][&lt;0]\+#,##0.0;[Red][&gt;0]\-#,##0.0</c:formatCode>
                <c:ptCount val="10"/>
                <c:pt idx="0">
                  <c:v>-0.5</c:v>
                </c:pt>
                <c:pt idx="1">
                  <c:v>0.80000000000000426</c:v>
                </c:pt>
                <c:pt idx="2">
                  <c:v>-0.89999999999999858</c:v>
                </c:pt>
                <c:pt idx="3">
                  <c:v>-0.90000000000000568</c:v>
                </c:pt>
                <c:pt idx="4">
                  <c:v>-0.70000000000000284</c:v>
                </c:pt>
                <c:pt idx="5">
                  <c:v>-9.9999999999994316E-2</c:v>
                </c:pt>
                <c:pt idx="6">
                  <c:v>-0.5</c:v>
                </c:pt>
                <c:pt idx="7">
                  <c:v>-1.4000000000000057</c:v>
                </c:pt>
                <c:pt idx="8">
                  <c:v>-0.5</c:v>
                </c:pt>
                <c:pt idx="9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4B6-4B42-9773-C683F39AC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5901152"/>
        <c:axId val="785910560"/>
      </c:lineChart>
      <c:catAx>
        <c:axId val="78590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85904288"/>
        <c:crosses val="autoZero"/>
        <c:auto val="1"/>
        <c:lblAlgn val="ctr"/>
        <c:lblOffset val="100"/>
        <c:noMultiLvlLbl val="0"/>
      </c:catAx>
      <c:valAx>
        <c:axId val="785904288"/>
        <c:scaling>
          <c:orientation val="minMax"/>
          <c:max val="7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85908208"/>
        <c:crosses val="autoZero"/>
        <c:crossBetween val="between"/>
        <c:majorUnit val="2"/>
      </c:valAx>
      <c:valAx>
        <c:axId val="785910560"/>
        <c:scaling>
          <c:orientation val="minMax"/>
        </c:scaling>
        <c:delete val="0"/>
        <c:axPos val="r"/>
        <c:numFmt formatCode="[Green][&lt;0]\+#,##0.0;[Red][&gt;0]\-#,##0.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85901152"/>
        <c:crosses val="max"/>
        <c:crossBetween val="between"/>
      </c:valAx>
      <c:catAx>
        <c:axId val="785901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59105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15077921788390694"/>
          <c:y val="0.87811232111268689"/>
          <c:w val="0.48669421709452027"/>
          <c:h val="5.27258282154432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0"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78178314942594E-2"/>
          <c:y val="2.3781709040924397E-2"/>
          <c:w val="0.93512183908045976"/>
          <c:h val="0.78517564002765194"/>
        </c:manualLayout>
      </c:layout>
      <c:areaChart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axId val="785914480"/>
        <c:axId val="785912912"/>
        <c:extLst/>
      </c:areaChart>
      <c:barChart>
        <c:barDir val="col"/>
        <c:grouping val="clustered"/>
        <c:varyColors val="0"/>
        <c:ser>
          <c:idx val="2"/>
          <c:order val="0"/>
          <c:tx>
            <c:strRef>
              <c:f>'Straftaten insg.'!$AD$5</c:f>
              <c:strCache>
                <c:ptCount val="1"/>
                <c:pt idx="0">
                  <c:v>Straftaten gegen das Aufenthalts-, das Asyl- und das Freizügigkeitsgesetz/EU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'Straftaten insg.'!$AF$6:$AO$6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'Straftaten insg.'!$AF$7:$AO$7</c:f>
              <c:numCache>
                <c:formatCode>#,##0</c:formatCode>
                <c:ptCount val="10"/>
                <c:pt idx="0">
                  <c:v>23852</c:v>
                </c:pt>
                <c:pt idx="1">
                  <c:v>43271</c:v>
                </c:pt>
                <c:pt idx="2">
                  <c:v>211016</c:v>
                </c:pt>
                <c:pt idx="3">
                  <c:v>267953</c:v>
                </c:pt>
                <c:pt idx="4">
                  <c:v>43306</c:v>
                </c:pt>
                <c:pt idx="5">
                  <c:v>41304</c:v>
                </c:pt>
                <c:pt idx="6">
                  <c:v>35503</c:v>
                </c:pt>
                <c:pt idx="7">
                  <c:v>31056</c:v>
                </c:pt>
                <c:pt idx="8">
                  <c:v>35293</c:v>
                </c:pt>
                <c:pt idx="9">
                  <c:v>57697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95-417C-B219-07D55B24E4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85914480"/>
        <c:axId val="785912912"/>
      </c:barChart>
      <c:lineChart>
        <c:grouping val="standard"/>
        <c:varyColors val="0"/>
        <c:ser>
          <c:idx val="3"/>
          <c:order val="1"/>
          <c:tx>
            <c:strRef>
              <c:f>'Straftaten insg.'!$AD$9</c:f>
              <c:strCache>
                <c:ptCount val="1"/>
                <c:pt idx="0">
                  <c:v>Veränd. z.VJ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3495-417C-B219-07D55B24E4F8}"/>
              </c:ext>
            </c:extLst>
          </c:dPt>
          <c:cat>
            <c:numRef>
              <c:f>'Straftaten insg.'!$AF$6:$AO$6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'Straftaten insg.'!$AF$9:$AO$9</c:f>
              <c:numCache>
                <c:formatCode>[Red]\+#,##0.0;[Green][&lt;0]\-#,##0.0</c:formatCode>
                <c:ptCount val="10"/>
                <c:pt idx="0">
                  <c:v>35.994070357489022</c:v>
                </c:pt>
                <c:pt idx="1">
                  <c:v>81.414556431326517</c:v>
                </c:pt>
                <c:pt idx="2">
                  <c:v>387.66148228605766</c:v>
                </c:pt>
                <c:pt idx="3">
                  <c:v>26.982314137316603</c:v>
                </c:pt>
                <c:pt idx="4">
                  <c:v>-83.838210432426592</c:v>
                </c:pt>
                <c:pt idx="5">
                  <c:v>-4.6229159931649191</c:v>
                </c:pt>
                <c:pt idx="6">
                  <c:v>-14.044644586480729</c:v>
                </c:pt>
                <c:pt idx="7">
                  <c:v>-12.525702053347604</c:v>
                </c:pt>
                <c:pt idx="8">
                  <c:v>13.643096342091704</c:v>
                </c:pt>
                <c:pt idx="9">
                  <c:v>63.480010200323008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495-417C-B219-07D55B24E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5912128"/>
        <c:axId val="785915264"/>
      </c:lineChart>
      <c:catAx>
        <c:axId val="78591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85912912"/>
        <c:crosses val="autoZero"/>
        <c:auto val="1"/>
        <c:lblAlgn val="ctr"/>
        <c:lblOffset val="100"/>
        <c:noMultiLvlLbl val="0"/>
      </c:catAx>
      <c:valAx>
        <c:axId val="785912912"/>
        <c:scaling>
          <c:orientation val="minMax"/>
          <c:max val="3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85914480"/>
        <c:crosses val="autoZero"/>
        <c:crossBetween val="between"/>
      </c:valAx>
      <c:valAx>
        <c:axId val="785915264"/>
        <c:scaling>
          <c:orientation val="minMax"/>
        </c:scaling>
        <c:delete val="0"/>
        <c:axPos val="r"/>
        <c:numFmt formatCode="[Red]\+#,##0.0;[Green][&lt;0]\-#,##0.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85912128"/>
        <c:crosses val="max"/>
        <c:crossBetween val="between"/>
      </c:valAx>
      <c:catAx>
        <c:axId val="785912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59152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18522442716545523"/>
          <c:y val="0.88167751388049764"/>
          <c:w val="0.46153520818110744"/>
          <c:h val="6.1620643636439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0"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995103359173128"/>
          <c:y val="2.642631578947368E-2"/>
          <c:w val="0.41887105943152453"/>
          <c:h val="0.94797134502923974"/>
        </c:manualLayout>
      </c:layout>
      <c:doughnutChart>
        <c:varyColors val="1"/>
        <c:ser>
          <c:idx val="0"/>
          <c:order val="0"/>
          <c:tx>
            <c:strRef>
              <c:f>'Straftaten insg.'!$Z$83:$Z$85</c:f>
              <c:strCache>
                <c:ptCount val="3"/>
                <c:pt idx="0">
                  <c:v>deutsche Tatverdächtige</c:v>
                </c:pt>
                <c:pt idx="1">
                  <c:v>nichtdeutsche TV ohne Zuwanderer</c:v>
                </c:pt>
                <c:pt idx="2">
                  <c:v>davon tatverdächtige Zuwanderer</c:v>
                </c:pt>
              </c:strCache>
            </c:strRef>
          </c:tx>
          <c:spPr>
            <a:ln>
              <a:solidFill>
                <a:srgbClr val="008DC9"/>
              </a:solidFill>
            </a:ln>
          </c:spPr>
          <c:dPt>
            <c:idx val="0"/>
            <c:bubble3D val="0"/>
            <c:spPr>
              <a:solidFill>
                <a:srgbClr val="008DC9"/>
              </a:solidFill>
              <a:ln w="19050">
                <a:solidFill>
                  <a:srgbClr val="008DC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F0-4E9C-B351-333554F3D9A7}"/>
              </c:ext>
            </c:extLst>
          </c:dPt>
          <c:dPt>
            <c:idx val="1"/>
            <c:bubble3D val="0"/>
            <c:spPr>
              <a:solidFill>
                <a:srgbClr val="ED8731"/>
              </a:solidFill>
              <a:ln w="19050">
                <a:solidFill>
                  <a:srgbClr val="ED7D3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F0-4E9C-B351-333554F3D9A7}"/>
              </c:ext>
            </c:extLst>
          </c:dPt>
          <c:dPt>
            <c:idx val="2"/>
            <c:bubble3D val="0"/>
            <c:spPr>
              <a:pattFill prst="dkHorz">
                <a:fgClr>
                  <a:srgbClr val="ED8731"/>
                </a:fgClr>
                <a:bgClr>
                  <a:sysClr val="window" lastClr="FFFFFF"/>
                </a:bgClr>
              </a:pattFill>
              <a:ln w="19050">
                <a:solidFill>
                  <a:srgbClr val="ED7D3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F0-4E9C-B351-333554F3D9A7}"/>
              </c:ext>
            </c:extLst>
          </c:dPt>
          <c:dLbls>
            <c:dLbl>
              <c:idx val="0"/>
              <c:layout>
                <c:manualLayout>
                  <c:x val="-0.17401598754758035"/>
                  <c:y val="0.17180507803229969"/>
                </c:manualLayout>
              </c:layout>
              <c:tx>
                <c:strRef>
                  <c:f>'Graf PowerPoint Vgl 2019 Säulen'!$Q$147</c:f>
                  <c:strCache>
                    <c:ptCount val="1"/>
                    <c:pt idx="0">
                      <c:v>162.660 (63,5 %) deutsche Tatverdächtige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800" b="0" i="0" u="none" strike="noStrike" kern="1200" baseline="0">
                      <a:solidFill>
                        <a:srgbClr val="008DC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706766161791936"/>
                      <c:h val="0.2007064350709129"/>
                    </c:manualLayout>
                  </c15:layout>
                  <c15:dlblFieldTable>
                    <c15:dlblFTEntry>
                      <c15:txfldGUID>{60512127-32C7-42EB-AA5F-8EBB8CD9996F}</c15:txfldGUID>
                      <c15:f>'Graf PowerPoint Vgl 2019 Säulen'!$Q$147</c15:f>
                      <c15:dlblFieldTableCache>
                        <c:ptCount val="1"/>
                        <c:pt idx="0">
                          <c:v>162.660 (63,5 %) deutsche Tatverdächtige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C2F0-4E9C-B351-333554F3D9A7}"/>
                </c:ext>
              </c:extLst>
            </c:dLbl>
            <c:dLbl>
              <c:idx val="1"/>
              <c:layout>
                <c:manualLayout>
                  <c:x val="0.19141758630233821"/>
                  <c:y val="-4.2223195420668214E-2"/>
                </c:manualLayout>
              </c:layout>
              <c:tx>
                <c:strRef>
                  <c:f>'Graf PowerPoint Vgl 2019 Säulen'!$Q$150</c:f>
                  <c:strCache>
                    <c:ptCount val="1"/>
                    <c:pt idx="0">
                      <c:v>93.375 (36,5 %) nichtdeutsche Tatverdächtige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800" b="0" i="0" u="none" strike="noStrike" kern="1200" baseline="0">
                      <a:solidFill>
                        <a:srgbClr val="ED7D3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434188615061105"/>
                      <c:h val="0.2076222074204343"/>
                    </c:manualLayout>
                  </c15:layout>
                  <c15:dlblFieldTable>
                    <c15:dlblFTEntry>
                      <c15:txfldGUID>{F4AC6396-7801-4B1C-98A7-EF86FD014523}</c15:txfldGUID>
                      <c15:f>'Graf PowerPoint Vgl 2019 Säulen'!$Q$150</c15:f>
                      <c15:dlblFieldTableCache>
                        <c:ptCount val="1"/>
                        <c:pt idx="0">
                          <c:v>93.375 (36,5 %) nichtdeutsche Tatverdächtige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C2F0-4E9C-B351-333554F3D9A7}"/>
                </c:ext>
              </c:extLst>
            </c:dLbl>
            <c:dLbl>
              <c:idx val="2"/>
              <c:layout>
                <c:manualLayout>
                  <c:x val="0.29930749858183814"/>
                  <c:y val="-3.4943314375070936E-2"/>
                </c:manualLayout>
              </c:layout>
              <c:tx>
                <c:strRef>
                  <c:f>'Graf PowerPoint Vgl 2019 Säulen'!$Q$154</c:f>
                  <c:strCache>
                    <c:ptCount val="1"/>
                    <c:pt idx="0">
                      <c:v>26.588 (28,5 %) davon tatverdächtige Zuwanderer</c:v>
                    </c:pt>
                  </c:strCache>
                </c:strRef>
              </c:tx>
              <c:numFmt formatCode="\(0.0\ 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800" b="0" i="0" u="none" strike="noStrike" kern="1200" baseline="0">
                      <a:solidFill>
                        <a:srgbClr val="ED7D3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323966614507543"/>
                      <c:h val="0.2007064350709129"/>
                    </c:manualLayout>
                  </c15:layout>
                  <c15:dlblFieldTable>
                    <c15:dlblFTEntry>
                      <c15:txfldGUID>{0CB50819-F862-4168-8122-A48807995A56}</c15:txfldGUID>
                      <c15:f>'Graf PowerPoint Vgl 2019 Säulen'!$Q$154</c15:f>
                      <c15:dlblFieldTableCache>
                        <c:ptCount val="1"/>
                        <c:pt idx="0">
                          <c:v>26.588 (28,5 %) davon tatverdächtige Zuwanderer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C2F0-4E9C-B351-333554F3D9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'Straftaten insg.'!$Z$83:$Z$85</c:f>
              <c:strCache>
                <c:ptCount val="3"/>
                <c:pt idx="0">
                  <c:v>deutsche Tatverdächtige</c:v>
                </c:pt>
                <c:pt idx="1">
                  <c:v>nichtdeutsche TV ohne Zuwanderer</c:v>
                </c:pt>
                <c:pt idx="2">
                  <c:v>davon tatverdächtige Zuwanderer</c:v>
                </c:pt>
              </c:strCache>
            </c:strRef>
          </c:cat>
          <c:val>
            <c:numRef>
              <c:f>'Straftaten insg.'!$AA$83:$AA$85</c:f>
              <c:numCache>
                <c:formatCode>#,##0</c:formatCode>
                <c:ptCount val="3"/>
                <c:pt idx="0">
                  <c:v>162660</c:v>
                </c:pt>
                <c:pt idx="1">
                  <c:v>66787</c:v>
                </c:pt>
                <c:pt idx="2">
                  <c:v>26588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F0-4E9C-B351-333554F3D9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8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+mn-lt"/>
        </a:defRPr>
      </a:pPr>
      <a:endParaRPr lang="de-DE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55813953488336E-3"/>
          <c:y val="3.7631578947368415E-3"/>
          <c:w val="0.99672441860465111"/>
          <c:h val="0.8331611111111111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'Straftaten insg.'!$O$46</c:f>
              <c:strCache>
                <c:ptCount val="1"/>
                <c:pt idx="0">
                  <c:v>Anteil nichtdeutsche TV an allen TV bei Straftaten insgesamt ohne ausländerrechtliche Verstöße</c:v>
                </c:pt>
              </c:strCache>
            </c:strRef>
          </c:tx>
          <c:spPr>
            <a:solidFill>
              <a:srgbClr val="ED8731"/>
            </a:solidFill>
            <a:ln>
              <a:solidFill>
                <a:srgbClr val="ED873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.0&quot; %&quot;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'Straftaten insg.'!$D$6:$M$6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'Straftaten insg.'!$R$45:$AA$45</c:f>
              <c:numCache>
                <c:formatCode>0.0</c:formatCode>
                <c:ptCount val="10"/>
                <c:pt idx="0">
                  <c:v>26.465441982279849</c:v>
                </c:pt>
                <c:pt idx="1">
                  <c:v>28.600009833250763</c:v>
                </c:pt>
                <c:pt idx="2">
                  <c:v>31.455926401369279</c:v>
                </c:pt>
                <c:pt idx="3">
                  <c:v>34.449610935320955</c:v>
                </c:pt>
                <c:pt idx="4">
                  <c:v>34.900689400977122</c:v>
                </c:pt>
                <c:pt idx="5">
                  <c:v>35.502700157224339</c:v>
                </c:pt>
                <c:pt idx="6">
                  <c:v>35.495067029905655</c:v>
                </c:pt>
                <c:pt idx="7">
                  <c:v>34.706407548564975</c:v>
                </c:pt>
                <c:pt idx="8">
                  <c:v>34.700000000000003</c:v>
                </c:pt>
                <c:pt idx="9">
                  <c:v>36.5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8-44FF-A60B-800F721CEF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85907816"/>
        <c:axId val="785899584"/>
        <c:extLst/>
      </c:barChart>
      <c:catAx>
        <c:axId val="785907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85899584"/>
        <c:crosses val="autoZero"/>
        <c:auto val="1"/>
        <c:lblAlgn val="ctr"/>
        <c:lblOffset val="100"/>
        <c:noMultiLvlLbl val="0"/>
      </c:catAx>
      <c:valAx>
        <c:axId val="785899584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&quot;%&quot;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859078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922222222222216E-2"/>
          <c:y val="0.92963187134502934"/>
          <c:w val="0.83615555555555554"/>
          <c:h val="5.9227777777777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0"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11944444444445E-2"/>
          <c:y val="3.2672222222222214E-2"/>
          <c:w val="0.94177356321839079"/>
          <c:h val="0.78895204678362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'Straftaten insg. 890000'!$A$44</c:f>
              <c:strCache>
                <c:ptCount val="1"/>
                <c:pt idx="0">
                  <c:v>insgesamt erfasste TV Zuwanderer bei Straftaten insgesamt ohne ausländerrechtliche Verstöße</c:v>
                </c:pt>
              </c:strCache>
            </c:strRef>
          </c:tx>
          <c:spPr>
            <a:solidFill>
              <a:srgbClr val="BF9000"/>
            </a:solidFill>
            <a:ln>
              <a:solidFill>
                <a:srgbClr val="BF9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'Straftaten insg. 890000'!$D$6:$M$6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'Straftaten insg. 890000'!$D$44:$M$44</c:f>
              <c:numCache>
                <c:formatCode>#,##0</c:formatCode>
                <c:ptCount val="10"/>
                <c:pt idx="0">
                  <c:v>5997</c:v>
                </c:pt>
                <c:pt idx="1">
                  <c:v>9028</c:v>
                </c:pt>
                <c:pt idx="2">
                  <c:v>16683</c:v>
                </c:pt>
                <c:pt idx="3">
                  <c:v>26332</c:v>
                </c:pt>
                <c:pt idx="4">
                  <c:v>27427</c:v>
                </c:pt>
                <c:pt idx="5">
                  <c:v>27823</c:v>
                </c:pt>
                <c:pt idx="6">
                  <c:v>26791</c:v>
                </c:pt>
                <c:pt idx="7">
                  <c:v>25403</c:v>
                </c:pt>
                <c:pt idx="8">
                  <c:v>22864</c:v>
                </c:pt>
                <c:pt idx="9">
                  <c:v>26588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50-48EE-9FDD-909F60EC4E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6036168"/>
        <c:axId val="446032640"/>
      </c:barChart>
      <c:catAx>
        <c:axId val="446036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46032640"/>
        <c:crosses val="autoZero"/>
        <c:auto val="1"/>
        <c:lblAlgn val="ctr"/>
        <c:lblOffset val="100"/>
        <c:noMultiLvlLbl val="0"/>
      </c:catAx>
      <c:valAx>
        <c:axId val="44603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46036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389130434782602E-2"/>
          <c:y val="0.9047004629629628"/>
          <c:w val="0.90545821256038639"/>
          <c:h val="5.76927114879870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0"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28263839708924"/>
          <c:y val="0.21990535630567276"/>
          <c:w val="0.49069676397647843"/>
          <c:h val="0.66894569285311156"/>
        </c:manualLayout>
      </c:layout>
      <c:doughnutChart>
        <c:varyColors val="1"/>
        <c:ser>
          <c:idx val="0"/>
          <c:order val="0"/>
          <c:tx>
            <c:strRef>
              <c:f>'Straft. insg. 890000 u. TV Zuwa'!$A$113</c:f>
              <c:strCache>
                <c:ptCount val="1"/>
                <c:pt idx="0">
                  <c:v>Straftaten Tatörtlichkeit Asylbewerberunterkunft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4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7B-4CC0-A0FB-F505A024F0F4}"/>
              </c:ext>
            </c:extLst>
          </c:dPt>
          <c:dPt>
            <c:idx val="1"/>
            <c:bubble3D val="0"/>
            <c:spPr>
              <a:solidFill>
                <a:schemeClr val="accent4">
                  <a:shade val="6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7B-4CC0-A0FB-F505A024F0F4}"/>
              </c:ext>
            </c:extLst>
          </c:dPt>
          <c:dPt>
            <c:idx val="2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7B-4CC0-A0FB-F505A024F0F4}"/>
              </c:ext>
            </c:extLst>
          </c:dPt>
          <c:dPt>
            <c:idx val="3"/>
            <c:bubble3D val="0"/>
            <c:spPr>
              <a:solidFill>
                <a:schemeClr val="accent4">
                  <a:shade val="9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7B-4CC0-A0FB-F505A024F0F4}"/>
              </c:ext>
            </c:extLst>
          </c:dPt>
          <c:dPt>
            <c:idx val="4"/>
            <c:bubble3D val="0"/>
            <c:spPr>
              <a:solidFill>
                <a:schemeClr val="accent4">
                  <a:tint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E7B-4CC0-A0FB-F505A024F0F4}"/>
              </c:ext>
            </c:extLst>
          </c:dPt>
          <c:dPt>
            <c:idx val="5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E7B-4CC0-A0FB-F505A024F0F4}"/>
              </c:ext>
            </c:extLst>
          </c:dPt>
          <c:dPt>
            <c:idx val="6"/>
            <c:bubble3D val="0"/>
            <c:spPr>
              <a:solidFill>
                <a:schemeClr val="accent4">
                  <a:tint val="6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E7B-4CC0-A0FB-F505A024F0F4}"/>
              </c:ext>
            </c:extLst>
          </c:dPt>
          <c:dPt>
            <c:idx val="7"/>
            <c:bubble3D val="0"/>
            <c:spPr>
              <a:solidFill>
                <a:schemeClr val="accent4">
                  <a:tint val="4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E7B-4CC0-A0FB-F505A024F0F4}"/>
              </c:ext>
            </c:extLst>
          </c:dPt>
          <c:dLbls>
            <c:dLbl>
              <c:idx val="0"/>
              <c:layout>
                <c:manualLayout>
                  <c:x val="-7.3656250000000034E-2"/>
                  <c:y val="-0.1897988425925925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1660354938271599"/>
                      <c:h val="0.10631990740740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E7B-4CC0-A0FB-F505A024F0F4}"/>
                </c:ext>
              </c:extLst>
            </c:dLbl>
            <c:dLbl>
              <c:idx val="1"/>
              <c:layout>
                <c:manualLayout>
                  <c:x val="0.2628749228395062"/>
                  <c:y val="-9.270486111111110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148003472222217"/>
                      <c:h val="0.138182870370370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E7B-4CC0-A0FB-F505A024F0F4}"/>
                </c:ext>
              </c:extLst>
            </c:dLbl>
            <c:dLbl>
              <c:idx val="2"/>
              <c:layout>
                <c:manualLayout>
                  <c:x val="0.15992816358024678"/>
                  <c:y val="-3.453634259259270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668749999999997"/>
                      <c:h val="0.18370624999999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E7B-4CC0-A0FB-F505A024F0F4}"/>
                </c:ext>
              </c:extLst>
            </c:dLbl>
            <c:dLbl>
              <c:idx val="3"/>
              <c:layout>
                <c:manualLayout>
                  <c:x val="-6.8594021395854687E-2"/>
                  <c:y val="0.1651731750910120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42221423934759"/>
                      <c:h val="0.150497970552394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E7B-4CC0-A0FB-F505A024F0F4}"/>
                </c:ext>
              </c:extLst>
            </c:dLbl>
            <c:dLbl>
              <c:idx val="4"/>
              <c:layout>
                <c:manualLayout>
                  <c:x val="-0.24011646593938477"/>
                  <c:y val="6.9816777072281219E-2"/>
                </c:manualLayout>
              </c:layout>
              <c:tx>
                <c:rich>
                  <a:bodyPr/>
                  <a:lstStyle/>
                  <a:p>
                    <a:fld id="{C1E6811C-E768-47DC-9197-3B8B094BD186}" type="CATEGORYNAME">
                      <a:rPr lang="de-DE"/>
                      <a:pPr/>
                      <a:t>[RUBRIKENNAME]</a:t>
                    </a:fld>
                    <a:endParaRPr lang="de-DE"/>
                  </a:p>
                  <a:p>
                    <a:r>
                      <a:rPr lang="de-DE" baseline="0"/>
                      <a:t> </a:t>
                    </a:r>
                    <a:fld id="{9F19925A-F5DF-4D0B-9F1B-14A6C3FF3D81}" type="VALUE">
                      <a:rPr lang="de-DE" baseline="0"/>
                      <a:pPr/>
                      <a:t>[WERT]</a:t>
                    </a:fld>
                    <a:r>
                      <a:rPr lang="de-DE" baseline="0"/>
                      <a:t> </a:t>
                    </a:r>
                    <a:fld id="{34CAAEF2-F598-4B33-92C0-8E35B90F95E2}" type="PERCENTAGE">
                      <a:rPr lang="de-DE" baseline="0"/>
                      <a:pPr/>
                      <a:t>[PROZENTSATZ]</a:t>
                    </a:fld>
                    <a:endParaRPr lang="de-DE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50123456790119"/>
                      <c:h val="0.161763425925925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E7B-4CC0-A0FB-F505A024F0F4}"/>
                </c:ext>
              </c:extLst>
            </c:dLbl>
            <c:dLbl>
              <c:idx val="5"/>
              <c:layout>
                <c:manualLayout>
                  <c:x val="-0.21438256172839507"/>
                  <c:y val="-2.407488425925936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96527777777783"/>
                      <c:h val="0.12907824074074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E7B-4CC0-A0FB-F505A024F0F4}"/>
                </c:ext>
              </c:extLst>
            </c:dLbl>
            <c:dLbl>
              <c:idx val="6"/>
              <c:layout>
                <c:manualLayout>
                  <c:x val="-0.22137993827160493"/>
                  <c:y val="-6.60293981481481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86867283950618"/>
                      <c:h val="9.84018518518518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E7B-4CC0-A0FB-F505A024F0F4}"/>
                </c:ext>
              </c:extLst>
            </c:dLbl>
            <c:dLbl>
              <c:idx val="7"/>
              <c:layout>
                <c:manualLayout>
                  <c:x val="-0.19145154320987653"/>
                  <c:y val="-3.540821759259259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46759259259259"/>
                      <c:h val="0.10096990740740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6E7B-4CC0-A0FB-F505A024F0F4}"/>
                </c:ext>
              </c:extLst>
            </c:dLbl>
            <c:numFmt formatCode="\(0.0\ 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'Straft. insg. 890000 u. TV Zuwa'!$B$119:$B$126</c:f>
              <c:strCache>
                <c:ptCount val="8"/>
                <c:pt idx="0">
                  <c:v>Straftaten gegen das Leben:</c:v>
                </c:pt>
                <c:pt idx="1">
                  <c:v>Straftaten gegen die sexuelle Selbstbestimmung:</c:v>
                </c:pt>
                <c:pt idx="2">
                  <c:v>Rohheitsdelikte*:</c:v>
                </c:pt>
                <c:pt idx="3">
                  <c:v>Diebstahl insgesamt:</c:v>
                </c:pt>
                <c:pt idx="4">
                  <c:v>Vermögens- und Fälschungsdelikte:</c:v>
                </c:pt>
                <c:pt idx="5">
                  <c:v>Rauschgiftkriminalität:</c:v>
                </c:pt>
                <c:pt idx="6">
                  <c:v>Sachbeschädigungen:</c:v>
                </c:pt>
                <c:pt idx="7">
                  <c:v>Sonstige:</c:v>
                </c:pt>
              </c:strCache>
            </c:strRef>
          </c:cat>
          <c:val>
            <c:numRef>
              <c:f>'Straft. insg. 890000 u. TV Zuwa'!$C$119:$C$126</c:f>
              <c:numCache>
                <c:formatCode>#,##0</c:formatCode>
                <c:ptCount val="8"/>
                <c:pt idx="0">
                  <c:v>23</c:v>
                </c:pt>
                <c:pt idx="1">
                  <c:v>138</c:v>
                </c:pt>
                <c:pt idx="2">
                  <c:v>3226</c:v>
                </c:pt>
                <c:pt idx="3">
                  <c:v>360</c:v>
                </c:pt>
                <c:pt idx="4">
                  <c:v>146</c:v>
                </c:pt>
                <c:pt idx="5">
                  <c:v>448</c:v>
                </c:pt>
                <c:pt idx="6">
                  <c:v>476</c:v>
                </c:pt>
                <c:pt idx="7">
                  <c:v>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E7B-4CC0-A0FB-F505A024F0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0"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0.30158</cdr:x>
      <cdr:y>0.50829</cdr:y>
    </cdr:from>
    <cdr:to>
      <cdr:x>0.65995</cdr:x>
      <cdr:y>0.62161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2334229" y="1738352"/>
          <a:ext cx="2773784" cy="3875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de-DE" sz="2400" b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Tatverdächtige</a:t>
          </a:r>
        </a:p>
      </cdr:txBody>
    </cdr:sp>
  </cdr:relSizeAnchor>
  <cdr:relSizeAnchor xmlns:cdr="http://schemas.openxmlformats.org/drawingml/2006/chartDrawing">
    <cdr:from>
      <cdr:x>0.2976</cdr:x>
      <cdr:y>0.39424</cdr:y>
    </cdr:from>
    <cdr:to>
      <cdr:x>0.65597</cdr:x>
      <cdr:y>0.48455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3106922" y="1703113"/>
          <a:ext cx="3741383" cy="390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7D96F688-7699-4A47-87E8-630D352C79D1}" type="TxLink">
            <a:rPr lang="en-US" sz="2400" b="1" i="0" u="none" strike="noStrike">
              <a:solidFill>
                <a:schemeClr val="tx1"/>
              </a:solidFill>
              <a:latin typeface="+mn-lt"/>
              <a:cs typeface="Arial"/>
            </a:rPr>
            <a:pPr algn="ctr"/>
            <a:t>256.035</a:t>
          </a:fld>
          <a:endParaRPr lang="de-DE" sz="2400" b="1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0.5365</cdr:x>
      <cdr:y>0.86807</cdr:y>
    </cdr:from>
    <cdr:to>
      <cdr:x>0.70219</cdr:x>
      <cdr:y>0.90415</cdr:y>
    </cdr:to>
    <cdr:cxnSp macro="">
      <cdr:nvCxnSpPr>
        <cdr:cNvPr id="6" name="Gerader Verbinder 5">
          <a:extLst xmlns:a="http://schemas.openxmlformats.org/drawingml/2006/main">
            <a:ext uri="{FF2B5EF4-FFF2-40B4-BE49-F238E27FC236}">
              <a16:creationId xmlns:a16="http://schemas.microsoft.com/office/drawing/2014/main" id="{A5777E74-59DA-411F-A484-ABA9D87613C5}"/>
            </a:ext>
          </a:extLst>
        </cdr:cNvPr>
        <cdr:cNvCxnSpPr/>
      </cdr:nvCxnSpPr>
      <cdr:spPr>
        <a:xfrm xmlns:a="http://schemas.openxmlformats.org/drawingml/2006/main" flipV="1">
          <a:off x="5873158" y="3785941"/>
          <a:ext cx="1813891" cy="15737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5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0.36624</cdr:x>
      <cdr:y>0.35971</cdr:y>
    </cdr:from>
    <cdr:to>
      <cdr:x>0.71765</cdr:x>
      <cdr:y>0.46347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2373236" y="1553966"/>
          <a:ext cx="2277137" cy="4482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200" b="0" baseline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Tatörtlichkeit</a:t>
          </a:r>
        </a:p>
        <a:p xmlns:a="http://schemas.openxmlformats.org/drawingml/2006/main">
          <a:pPr algn="ctr"/>
          <a:r>
            <a:rPr lang="de-DE" sz="1200" b="0" baseline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Asylbewerberunterkunft</a:t>
          </a:r>
          <a:r>
            <a:rPr lang="de-DE" sz="1200" b="0" baseline="0">
              <a:solidFill>
                <a:schemeClr val="tx1"/>
              </a:solidFill>
              <a:latin typeface="+mn-lt"/>
            </a:rPr>
            <a:t>:</a:t>
          </a:r>
        </a:p>
      </cdr:txBody>
    </cdr:sp>
  </cdr:relSizeAnchor>
  <cdr:relSizeAnchor xmlns:cdr="http://schemas.openxmlformats.org/drawingml/2006/chartDrawing">
    <cdr:from>
      <cdr:x>0.36948</cdr:x>
      <cdr:y>0.48445</cdr:y>
    </cdr:from>
    <cdr:to>
      <cdr:x>0.70152</cdr:x>
      <cdr:y>0.56529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2394231" y="2092828"/>
          <a:ext cx="2151619" cy="349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3FD3AD0E-B7DE-4048-BBEC-7FDDA7F0C868}" type="TxLink">
            <a:rPr lang="en-US" sz="1800" b="1" i="0" u="none" strike="noStrike" baseline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pPr algn="ctr"/>
            <a:t>5.694</a:t>
          </a:fld>
          <a:endParaRPr lang="de-DE" sz="1800" b="1" baseline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0.37936</cdr:x>
      <cdr:y>0.5866</cdr:y>
    </cdr:from>
    <cdr:to>
      <cdr:x>0.69651</cdr:x>
      <cdr:y>0.72698</cdr:y>
    </cdr:to>
    <cdr:sp macro="" textlink="">
      <cdr:nvSpPr>
        <cdr:cNvPr id="5" name="Textfeld 1"/>
        <cdr:cNvSpPr txBox="1"/>
      </cdr:nvSpPr>
      <cdr:spPr>
        <a:xfrm xmlns:a="http://schemas.openxmlformats.org/drawingml/2006/main">
          <a:off x="2458255" y="2534099"/>
          <a:ext cx="2055132" cy="606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200" b="0" baseline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Straftaten insg. ohne ausländerrechtliche Verstöße</a:t>
          </a:r>
          <a:endParaRPr lang="de-DE" sz="1200" b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0.73303</cdr:x>
      <cdr:y>0.07195</cdr:y>
    </cdr:from>
    <cdr:to>
      <cdr:x>0.94661</cdr:x>
      <cdr:y>0.16535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7633734" y="325949"/>
          <a:ext cx="2224263" cy="423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de-DE" sz="2400" dirty="0"/>
            <a:t>mehr als 45.000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138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4788" tIns="47395" rIns="94788" bIns="4739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5" y="0"/>
            <a:ext cx="3077138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4788" tIns="47395" rIns="94788" bIns="4739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675"/>
            <a:ext cx="3077138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4788" tIns="47395" rIns="94788" bIns="47395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5" y="9720675"/>
            <a:ext cx="3077138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4788" tIns="47395" rIns="94788" bIns="4739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BB2F5F5-08B0-431D-9B46-C74BA6BBE81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1706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138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4788" tIns="47395" rIns="94788" bIns="4739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5" y="0"/>
            <a:ext cx="3077138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4788" tIns="47395" rIns="94788" bIns="4739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00" y="4861156"/>
            <a:ext cx="5680103" cy="460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4788" tIns="47395" rIns="94788" bIns="473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675"/>
            <a:ext cx="3077138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4788" tIns="47395" rIns="94788" bIns="47395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5" y="9720675"/>
            <a:ext cx="3077138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4788" tIns="47395" rIns="94788" bIns="4739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EA34F46-4B98-47A2-AC8C-0FE1E89C18A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1368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34F46-4B98-47A2-AC8C-0FE1E89C18A7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1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391DE6B-991A-FF46-A7A5-BF895D4EB8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1211918"/>
            <a:ext cx="12191998" cy="5646082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aa-ET" dirty="0"/>
          </a:p>
        </p:txBody>
      </p:sp>
      <p:pic>
        <p:nvPicPr>
          <p:cNvPr id="9" name="Bild 16" descr="URL_print_BAY_A4h_21x21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35499" y="6263999"/>
            <a:ext cx="7556500" cy="609600"/>
          </a:xfrm>
          <a:prstGeom prst="rect">
            <a:avLst/>
          </a:prstGeom>
        </p:spPr>
      </p:pic>
      <p:pic>
        <p:nvPicPr>
          <p:cNvPr id="7" name="Bild 21">
            <a:extLst>
              <a:ext uri="{FF2B5EF4-FFF2-40B4-BE49-F238E27FC236}">
                <a16:creationId xmlns:a16="http://schemas.microsoft.com/office/drawing/2014/main" id="{74069742-F72B-6340-9E52-BFEA4C5E59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200" y="-1007"/>
            <a:ext cx="7289800" cy="1212925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6D434886-EFF7-3F4E-82EE-2093F42A0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331855"/>
            <a:ext cx="12192000" cy="2526145"/>
          </a:xfrm>
          <a:solidFill>
            <a:schemeClr val="bg1">
              <a:alpha val="80000"/>
            </a:schemeClr>
          </a:solidFill>
        </p:spPr>
        <p:txBody>
          <a:bodyPr lIns="1044000" tIns="503999" anchor="t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C0BE9A3E-FE1C-4443-B2F7-8B9940DAB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579" y="5520521"/>
            <a:ext cx="9220200" cy="53591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8FC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7796558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ien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67846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0"/>
            <a:ext cx="10515600" cy="1096796"/>
          </a:xfrm>
        </p:spPr>
        <p:txBody>
          <a:bodyPr lIns="0" anchor="t">
            <a:noAutofit/>
          </a:bodyPr>
          <a:lstStyle>
            <a:lvl1pPr>
              <a:defRPr sz="3100" b="0"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C6A5227E-690A-479A-BA52-31F2B59B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3910"/>
            <a:ext cx="2743200" cy="365125"/>
          </a:xfrm>
        </p:spPr>
        <p:txBody>
          <a:bodyPr/>
          <a:lstStyle/>
          <a:p>
            <a:r>
              <a:rPr lang="de-DE"/>
              <a:t>15.03.2023</a:t>
            </a:r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D586B1CD-5DC0-4B09-B8D2-ABAE9CE0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3910"/>
            <a:ext cx="4114800" cy="365125"/>
          </a:xfrm>
        </p:spPr>
        <p:txBody>
          <a:bodyPr/>
          <a:lstStyle/>
          <a:p>
            <a:r>
              <a:rPr lang="de-DE"/>
              <a:t>Pressekonferenz zur Polizeilichen Kriminalstatistik Bayern 2022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260A55C2-2EB1-4C0A-A7AD-6652ED24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3910"/>
            <a:ext cx="2743200" cy="365125"/>
          </a:xfrm>
        </p:spPr>
        <p:txBody>
          <a:bodyPr/>
          <a:lstStyle/>
          <a:p>
            <a:fld id="{591CF966-E9E4-4BF5-AB9A-ED33D7D2E36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298780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Tex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3B1729E-FD19-094D-ADC8-BA40953DFA5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661332"/>
          </a:xfrm>
        </p:spPr>
        <p:txBody>
          <a:bodyPr lIns="0" anchor="t">
            <a:normAutofit/>
          </a:bodyPr>
          <a:lstStyle>
            <a:lvl1pPr>
              <a:defRPr sz="3400" b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206E35-BDD1-7D4E-A440-E5EFF14C0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393"/>
            <a:ext cx="10515600" cy="4190569"/>
          </a:xfrm>
        </p:spPr>
        <p:txBody>
          <a:bodyPr lIns="0">
            <a:normAutofit/>
          </a:bodyPr>
          <a:lstStyle>
            <a:lvl1pPr>
              <a:defRPr sz="2200" baseline="0"/>
            </a:lvl1pPr>
            <a:lvl2pPr>
              <a:defRPr sz="2000" baseline="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29.06.2022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Eröffnung der SicherheitsExpo 2022 am 29. Juni 2022 – StM Joachim Herrmann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1">
            <a:extLst>
              <a:ext uri="{FF2B5EF4-FFF2-40B4-BE49-F238E27FC236}">
                <a16:creationId xmlns:a16="http://schemas.microsoft.com/office/drawing/2014/main" id="{C079A850-5EBD-814C-9E68-E8C8AF368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63"/>
          <a:stretch/>
        </p:blipFill>
        <p:spPr>
          <a:xfrm>
            <a:off x="11493584" y="6345149"/>
            <a:ext cx="699143" cy="542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D0048CB-A4A0-EC4F-87D0-D208D694FD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2623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15.03.2023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Pressekonferenz zur Polizeilichen Kriminalstatistik Bayern 2022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CF966-E9E4-4BF5-AB9A-ED33D7D2E36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52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80" r:id="rId2"/>
    <p:sldLayoutId id="214748468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5" descr="Ein Bild, das Himmel, draußen, Straße, Weg enthält.&#10;&#10;Automatisch generierte Beschreibung">
            <a:extLst>
              <a:ext uri="{FF2B5EF4-FFF2-40B4-BE49-F238E27FC236}">
                <a16:creationId xmlns:a16="http://schemas.microsoft.com/office/drawing/2014/main" id="{849D3348-D2A4-5146-9C0C-AD0930A64D3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t="8831" b="8831"/>
          <a:stretch/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solidFill>
            <a:srgbClr val="008FCF">
              <a:alpha val="80000"/>
            </a:srgbClr>
          </a:solidFill>
        </p:spPr>
        <p:txBody>
          <a:bodyPr>
            <a:normAutofit fontScale="90000"/>
          </a:bodyPr>
          <a:lstStyle/>
          <a:p>
            <a:pPr>
              <a:spcBef>
                <a:spcPts val="2400"/>
              </a:spcBef>
            </a:pPr>
            <a:r>
              <a:rPr lang="de-DE" altLang="de-DE" dirty="0"/>
              <a:t>Pressekonferenz zur Polizeilichen Kriminalstatistik in Bayern 2022</a:t>
            </a:r>
            <a:br>
              <a:rPr lang="de-DE" altLang="de-DE" dirty="0"/>
            </a:b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2000" b="1" dirty="0"/>
              <a:t>15. März 2023</a:t>
            </a:r>
            <a:endParaRPr lang="de-DE" sz="2000" b="1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feld 10"/>
          <p:cNvSpPr txBox="1">
            <a:spLocks noChangeArrowheads="1"/>
          </p:cNvSpPr>
          <p:nvPr/>
        </p:nvSpPr>
        <p:spPr bwMode="auto">
          <a:xfrm>
            <a:off x="838200" y="5870902"/>
            <a:ext cx="7446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ebdings" panose="05030102010509060703" pitchFamily="18" charset="2"/>
              <a:buChar char="4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de-DE" altLang="de-DE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*Rohheitsdelikte beinhalten alle Raubdelikte und räuberische Erpressung, Körperverletzung, Nötigung, Bedrohung</a:t>
            </a:r>
            <a:br>
              <a:rPr lang="de-DE" altLang="de-DE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e-DE" altLang="de-DE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und Nachstellung (Stalking), Zwangsheirat, erpresserischen Menschenraub, Geiselnahme und Menschenhandel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Straftaten in Asylbewerberunterkünften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E937E05-6B57-426E-A34D-252A85D62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Pressekonferenz zur Polizeilichen Kriminalstatistik Bayern 2022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61CED61-33E9-4B91-8F19-3FEB347A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F966-E9E4-4BF5-AB9A-ED33D7D2E36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F49110E-A048-412E-BA5C-3DB6E4309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  <a:endParaRPr lang="de-DE" dirty="0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833030"/>
              </p:ext>
            </p:extLst>
          </p:nvPr>
        </p:nvGraphicFramePr>
        <p:xfrm>
          <a:off x="2763867" y="1244188"/>
          <a:ext cx="6664266" cy="436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Gewaltkriminalität*</a:t>
            </a:r>
            <a:endParaRPr lang="de-DE" dirty="0"/>
          </a:p>
        </p:txBody>
      </p:sp>
      <p:sp>
        <p:nvSpPr>
          <p:cNvPr id="8" name="Textfeld 1"/>
          <p:cNvSpPr txBox="1">
            <a:spLocks noChangeArrowheads="1"/>
          </p:cNvSpPr>
          <p:nvPr/>
        </p:nvSpPr>
        <p:spPr bwMode="auto">
          <a:xfrm>
            <a:off x="1134762" y="5721392"/>
            <a:ext cx="96408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ebdings" panose="05030102010509060703" pitchFamily="18" charset="2"/>
              <a:buChar char="4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indent="-90000">
              <a:spcBef>
                <a:spcPct val="0"/>
              </a:spcBef>
              <a:buFontTx/>
              <a:buNone/>
            </a:pPr>
            <a:r>
              <a:rPr lang="de-DE" altLang="de-DE" sz="1108" b="1" dirty="0">
                <a:solidFill>
                  <a:schemeClr val="tx1"/>
                </a:solidFill>
              </a:rPr>
              <a:t> </a:t>
            </a:r>
            <a:r>
              <a:rPr lang="de-DE" altLang="de-DE" sz="1200" dirty="0">
                <a:solidFill>
                  <a:schemeClr val="tx1"/>
                </a:solidFill>
                <a:latin typeface="+mn-lt"/>
              </a:rPr>
              <a:t>*Mord, Totschlag, Tötung auf Verlangen, Vergewaltigung, sexuelle Nötigung im besonders schweren Fall, Raub, räuberische Erpressung, räuberischen</a:t>
            </a:r>
            <a:br>
              <a:rPr lang="de-DE" altLang="de-DE" sz="1200" dirty="0">
                <a:solidFill>
                  <a:schemeClr val="tx1"/>
                </a:solidFill>
                <a:latin typeface="+mn-lt"/>
              </a:rPr>
            </a:br>
            <a:r>
              <a:rPr lang="de-DE" altLang="de-DE" sz="1200" dirty="0">
                <a:solidFill>
                  <a:schemeClr val="tx1"/>
                </a:solidFill>
                <a:latin typeface="+mn-lt"/>
              </a:rPr>
              <a:t>   Angriff auf Kraftfahrer, Körperverletzung mit Todesfolge, gefährliche und schwere Körperverletzung, erpresserischer Menschenraub, Geiselnahme,</a:t>
            </a:r>
            <a:br>
              <a:rPr lang="de-DE" altLang="de-DE" sz="1200" dirty="0">
                <a:solidFill>
                  <a:schemeClr val="tx1"/>
                </a:solidFill>
                <a:latin typeface="+mn-lt"/>
              </a:rPr>
            </a:br>
            <a:r>
              <a:rPr lang="de-DE" altLang="de-DE" sz="1200" dirty="0">
                <a:solidFill>
                  <a:schemeClr val="tx1"/>
                </a:solidFill>
                <a:latin typeface="+mn-lt"/>
              </a:rPr>
              <a:t>   Angriffe auf Luft- und Seeverkehr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4689A5A-94A7-4114-ADBF-490D70391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Pressekonferenz zur Polizeilichen Kriminalstatistik Bayern 2022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14C62E8-BE2A-4814-BE00-D36B0C91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F966-E9E4-4BF5-AB9A-ED33D7D2E36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33A1C68-22F2-4151-BA79-70350A448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  <a:endParaRPr lang="de-DE" dirty="0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5A627709-ED75-4C85-9012-DFF6817437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341966"/>
              </p:ext>
            </p:extLst>
          </p:nvPr>
        </p:nvGraphicFramePr>
        <p:xfrm>
          <a:off x="838200" y="1175568"/>
          <a:ext cx="10947271" cy="450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C98BE5E0-2294-4938-9C8E-FDE41A618423}"/>
              </a:ext>
            </a:extLst>
          </p:cNvPr>
          <p:cNvSpPr/>
          <p:nvPr/>
        </p:nvSpPr>
        <p:spPr>
          <a:xfrm rot="21428939">
            <a:off x="7867196" y="2632210"/>
            <a:ext cx="3556084" cy="472600"/>
          </a:xfrm>
          <a:prstGeom prst="rightArrow">
            <a:avLst/>
          </a:prstGeom>
          <a:solidFill>
            <a:srgbClr val="F5B1B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+3,3 %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84" name="Gerader Verbinder 2"/>
          <p:cNvCxnSpPr>
            <a:cxnSpLocks noChangeShapeType="1"/>
          </p:cNvCxnSpPr>
          <p:nvPr/>
        </p:nvCxnSpPr>
        <p:spPr bwMode="auto">
          <a:xfrm>
            <a:off x="6555464" y="1555466"/>
            <a:ext cx="16786" cy="3747068"/>
          </a:xfrm>
          <a:prstGeom prst="line">
            <a:avLst/>
          </a:prstGeom>
          <a:noFill/>
          <a:ln w="317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feld 1"/>
          <p:cNvSpPr txBox="1"/>
          <p:nvPr/>
        </p:nvSpPr>
        <p:spPr>
          <a:xfrm>
            <a:off x="838200" y="6053983"/>
            <a:ext cx="4733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*Strafrechtsänderung - keine Vergleichbarkeit mit Vorjahren</a:t>
            </a:r>
            <a:endParaRPr lang="de-DE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cs typeface="Arial" panose="020B0604020202020204" pitchFamily="34" charset="0"/>
              </a:rPr>
              <a:t>Straftaten gegen die sexuelle Selbstbestimmung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EC9ECD5-B185-433F-B818-4A8B3D3EA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Pressekonferenz zur Polizeilichen Kriminalstatistik Bayern 2022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5B9D4FB-4750-472F-830C-F6C45CFB2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F966-E9E4-4BF5-AB9A-ED33D7D2E361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3B45E2-15E9-402B-BF02-B77EA5747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  <a:endParaRPr lang="de-DE" dirty="0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62E4CAC4-3AD4-49AA-B3E7-7665882F89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342329"/>
              </p:ext>
            </p:extLst>
          </p:nvPr>
        </p:nvGraphicFramePr>
        <p:xfrm>
          <a:off x="838200" y="1248394"/>
          <a:ext cx="10947271" cy="4361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968BA1FE-FF18-4CB4-9AFB-33848743F868}"/>
              </a:ext>
            </a:extLst>
          </p:cNvPr>
          <p:cNvSpPr/>
          <p:nvPr/>
        </p:nvSpPr>
        <p:spPr>
          <a:xfrm rot="21095097">
            <a:off x="7869841" y="2967174"/>
            <a:ext cx="3606989" cy="472599"/>
          </a:xfrm>
          <a:prstGeom prst="rightArrow">
            <a:avLst/>
          </a:prstGeom>
          <a:solidFill>
            <a:srgbClr val="F5B1B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+77,0 %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Internetkriminalität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2F8EB35-17B8-4B41-870B-FEF8CB21B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Pressekonferenz zur Polizeilichen Kriminalstatistik Bayern 2022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AE4B60B-E446-410A-A1F2-11D10237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F966-E9E4-4BF5-AB9A-ED33D7D2E361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39E1078-04D3-4B75-AA12-299826984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  <a:endParaRPr lang="de-DE" dirty="0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C2CC9BB1-B22F-4ACF-AA86-8C8EAA6567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33618"/>
              </p:ext>
            </p:extLst>
          </p:nvPr>
        </p:nvGraphicFramePr>
        <p:xfrm>
          <a:off x="838200" y="1248332"/>
          <a:ext cx="10947271" cy="4361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D1A387E0-F0C5-4122-BB9B-34334D6255A3}"/>
              </a:ext>
            </a:extLst>
          </p:cNvPr>
          <p:cNvSpPr/>
          <p:nvPr/>
        </p:nvSpPr>
        <p:spPr>
          <a:xfrm rot="21355364">
            <a:off x="7867876" y="2962402"/>
            <a:ext cx="3569352" cy="472599"/>
          </a:xfrm>
          <a:prstGeom prst="rightArrow">
            <a:avLst/>
          </a:prstGeom>
          <a:solidFill>
            <a:srgbClr val="F5B1B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+51,6 %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899CDA-A013-4092-87A4-AC384096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Mobiles IT-Forensik Labor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26654D-0CA7-4121-85B6-CD441797E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D2A19A-B57B-4ADD-A935-C135F3C2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Pressekonferenz zur Polizeilichen Kriminalstatistik Bayern 2022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2BF970-7358-4B9C-9F5D-576C5AC7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F966-E9E4-4BF5-AB9A-ED33D7D2E361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4D74B62-D188-4572-82AE-38998D102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2345"/>
            <a:ext cx="3690690" cy="204665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615226A-32DE-4DB7-BD48-3D903F9BAC9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058" y="3890239"/>
            <a:ext cx="3832942" cy="2082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67D6FC-C696-43EF-9CD2-8A31D056FB1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90" y="1382345"/>
            <a:ext cx="2522306" cy="3576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51548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Vermögens- und Fälschungsdelikte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9DCC267-675A-4AFB-BF2F-C3485897F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Pressekonferenz zur Polizeilichen Kriminalstatistik Bayern 2022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79B6626-C53D-49AB-9CA5-D62651525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F966-E9E4-4BF5-AB9A-ED33D7D2E361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A10FB45-C09C-4DCA-83CD-6534437D2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7BBD13B8-6A21-41C2-9115-9A542FD69F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495281"/>
              </p:ext>
            </p:extLst>
          </p:nvPr>
        </p:nvGraphicFramePr>
        <p:xfrm>
          <a:off x="838200" y="1546204"/>
          <a:ext cx="10947271" cy="4361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F30B929F-9F3E-4777-AADB-0C20B3AF6656}"/>
              </a:ext>
            </a:extLst>
          </p:cNvPr>
          <p:cNvSpPr/>
          <p:nvPr/>
        </p:nvSpPr>
        <p:spPr>
          <a:xfrm rot="341199">
            <a:off x="7942114" y="2729877"/>
            <a:ext cx="3548977" cy="44442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-1,1 %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Falsche Polizeibeamte - Prävention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89" y="1475874"/>
            <a:ext cx="6806221" cy="4538048"/>
          </a:xfrm>
          <a:prstGeom prst="rect">
            <a:avLst/>
          </a:prstGeom>
        </p:spPr>
      </p:pic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2692889" y="4957851"/>
            <a:ext cx="6806221" cy="776362"/>
          </a:xfrm>
          <a:prstGeom prst="rect">
            <a:avLst/>
          </a:prstGeom>
          <a:solidFill>
            <a:srgbClr val="008D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215" b="1" dirty="0">
                <a:solidFill>
                  <a:schemeClr val="bg1"/>
                </a:solidFill>
              </a:rPr>
              <a:t>Vorsicht vor falschen Polizisten!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969" dirty="0">
                <a:solidFill>
                  <a:schemeClr val="bg1"/>
                </a:solidFill>
              </a:rPr>
              <a:t>Schützen Sie sich vor Trickdiebstahl und Trickbetrug!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0834D2A-4AA7-4393-A4E2-65586845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Pressekonferenz zur Polizeilichen Kriminalstatistik Bayern 2022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57338AA-CDC7-4594-9D63-725CE535E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F966-E9E4-4BF5-AB9A-ED33D7D2E361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6D98C1-B220-45A3-AFD5-AAF3A7B5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  <a:endParaRPr lang="de-DE"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Rauschgiftkriminalität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861F705-C550-4995-8CEA-5C0108B30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Pressekonferenz zur Polizeilichen Kriminalstatistik Bayern 2022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7A7B635-6179-435C-BF71-CD4B6197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F966-E9E4-4BF5-AB9A-ED33D7D2E361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96B44F-99C1-4E6C-8984-08683022A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7CB40187-6003-4761-8E9B-6220AC3440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535732"/>
              </p:ext>
            </p:extLst>
          </p:nvPr>
        </p:nvGraphicFramePr>
        <p:xfrm>
          <a:off x="838200" y="1560059"/>
          <a:ext cx="10947271" cy="4361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21A415F7-C329-45A7-834C-9B5D14ECAECD}"/>
              </a:ext>
            </a:extLst>
          </p:cNvPr>
          <p:cNvSpPr/>
          <p:nvPr/>
        </p:nvSpPr>
        <p:spPr>
          <a:xfrm rot="341199">
            <a:off x="7904534" y="2612585"/>
            <a:ext cx="3556253" cy="44323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-9,7 %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Rauschgiftkriminalität – Drogentote in Bayern</a:t>
            </a:r>
          </a:p>
        </p:txBody>
      </p:sp>
      <p:sp>
        <p:nvSpPr>
          <p:cNvPr id="5" name="Textfeld 1"/>
          <p:cNvSpPr txBox="1">
            <a:spLocks noChangeArrowheads="1"/>
          </p:cNvSpPr>
          <p:nvPr/>
        </p:nvSpPr>
        <p:spPr bwMode="auto">
          <a:xfrm>
            <a:off x="838200" y="5975455"/>
            <a:ext cx="85109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ebdings" panose="05030102010509060703" pitchFamily="18" charset="2"/>
              <a:buChar char="4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tx1"/>
                </a:solidFill>
                <a:latin typeface="+mn-lt"/>
              </a:rPr>
              <a:t>*Angaben beruhen auf einer Auswertung des Polizeilichen Informations- und Analyseverbunds jeweils zum 31. Januar des Folgejahres.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962EFD1-4DDE-4480-97BD-703312383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Pressekonferenz zur Polizeilichen Kriminalstatistik Bayern 2022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67C6C861-6AAB-4612-B3F1-B3A6A216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F966-E9E4-4BF5-AB9A-ED33D7D2E361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5DD518F-375B-418C-99B7-C9AD05349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  <a:endParaRPr lang="de-DE" dirty="0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B05349C0-4EB0-4382-96B5-A323A31146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377528"/>
              </p:ext>
            </p:extLst>
          </p:nvPr>
        </p:nvGraphicFramePr>
        <p:xfrm>
          <a:off x="838200" y="1159047"/>
          <a:ext cx="10800000" cy="4539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577892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Diebstahlsdelikte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D8F82E0-A0F0-4534-9845-DA968B31B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Pressekonferenz zur Polizeilichen Kriminalstatistik Bayern 2022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6829367-4F5D-4900-BB19-B9619D7EE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F966-E9E4-4BF5-AB9A-ED33D7D2E361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D8EB18-7D7B-4256-A805-E812379E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31E049D3-7FA9-41DA-AC7B-76FBA48A00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204324"/>
              </p:ext>
            </p:extLst>
          </p:nvPr>
        </p:nvGraphicFramePr>
        <p:xfrm>
          <a:off x="838200" y="1532350"/>
          <a:ext cx="10989545" cy="4361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F7443431-9C0D-402F-961C-E43CEF25289F}"/>
              </a:ext>
            </a:extLst>
          </p:cNvPr>
          <p:cNvSpPr/>
          <p:nvPr/>
        </p:nvSpPr>
        <p:spPr>
          <a:xfrm rot="341199">
            <a:off x="7958773" y="3491398"/>
            <a:ext cx="3541587" cy="44323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-4,7 %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sz="3100" dirty="0"/>
              <a:t>Entwicklung der Gesamtkriminalität </a:t>
            </a:r>
            <a:br>
              <a:rPr lang="de-DE" altLang="de-DE" sz="3100" dirty="0"/>
            </a:br>
            <a:r>
              <a:rPr lang="de-DE" altLang="de-DE" sz="3100" dirty="0"/>
              <a:t>Straftaten insgesamt (ohne ausländerrechtliche Verstöße)</a:t>
            </a:r>
            <a:endParaRPr lang="de-DE" sz="3100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3827CD1-56D1-41AC-93D3-30DB91F6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Pressekonferenz zur Polizeilichen Kriminalstatistik Bayern 2022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DAA2C58-29EE-437D-AEF5-0D460C6F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F966-E9E4-4BF5-AB9A-ED33D7D2E36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27F7746-98D8-4DF9-A300-71719645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574F003F-EF94-4811-BE74-87BC3E4FAF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217723"/>
              </p:ext>
            </p:extLst>
          </p:nvPr>
        </p:nvGraphicFramePr>
        <p:xfrm>
          <a:off x="838200" y="1800875"/>
          <a:ext cx="10989545" cy="4361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3045D138-84F2-4476-AC53-6DB48091DEF7}"/>
              </a:ext>
            </a:extLst>
          </p:cNvPr>
          <p:cNvSpPr/>
          <p:nvPr/>
        </p:nvSpPr>
        <p:spPr>
          <a:xfrm rot="190655">
            <a:off x="8030051" y="4077458"/>
            <a:ext cx="3472990" cy="44323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-1,2 %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Wohnungseinbruchdiebstahl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38200" y="6069718"/>
            <a:ext cx="70886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rPr>
              <a:t>*Änderung der Erfassungsrichtlinien 2016; direkter Vergleich mit den Jahren vor 2017 nicht möglich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54E4C005-59D5-42EE-8909-900E66A3D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Pressekonferenz zur Polizeilichen Kriminalstatistik Bayern 2022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FCD5FD4-2E69-4F4D-ABC0-6AA137FA3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F966-E9E4-4BF5-AB9A-ED33D7D2E361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5F8B8D-AEBC-4A1A-AAB2-96DA43B9C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  <a:endParaRPr lang="de-DE" dirty="0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405BE1A3-69B0-48EC-9B9A-C5A5DF8A0E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338991"/>
              </p:ext>
            </p:extLst>
          </p:nvPr>
        </p:nvGraphicFramePr>
        <p:xfrm>
          <a:off x="838200" y="1248332"/>
          <a:ext cx="10947271" cy="4361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060E4BB8-BE0B-4476-BA7D-E70372D1A602}"/>
              </a:ext>
            </a:extLst>
          </p:cNvPr>
          <p:cNvSpPr/>
          <p:nvPr/>
        </p:nvSpPr>
        <p:spPr>
          <a:xfrm rot="341199">
            <a:off x="7817552" y="3685414"/>
            <a:ext cx="3600867" cy="44442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-34,5 %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4E238-974A-4677-852E-3DD7A7D8D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90"/>
            <a:ext cx="10515600" cy="598847"/>
          </a:xfrm>
        </p:spPr>
        <p:txBody>
          <a:bodyPr/>
          <a:lstStyle/>
          <a:p>
            <a:r>
              <a:rPr lang="de-DE" dirty="0"/>
              <a:t>Kriminalitätsbelastung* der Länder im Vergleich</a:t>
            </a:r>
            <a:br>
              <a:rPr lang="de-DE" dirty="0"/>
            </a:b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CED246-0C84-4245-824C-6420BC87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15.03.2023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8B1CA72-0490-4CD3-8202-BD8D3137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Pressekonferenz zur Polizeilichen Kriminalstatistik Bayern 2022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627194-3A1F-4CC2-976F-BBA8BE78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F966-E9E4-4BF5-AB9A-ED33D7D2E361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9" name="Textfeld 10">
            <a:extLst>
              <a:ext uri="{FF2B5EF4-FFF2-40B4-BE49-F238E27FC236}">
                <a16:creationId xmlns:a16="http://schemas.microsoft.com/office/drawing/2014/main" id="{F6BA4549-FFE1-4408-A569-53D11A623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82125"/>
            <a:ext cx="3148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ebdings" panose="05030102010509060703" pitchFamily="18" charset="2"/>
              <a:buChar char="4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de-DE" altLang="de-DE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*</a:t>
            </a:r>
            <a:r>
              <a:rPr lang="de-DE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Zahl der Straftaten je 100.000 Einwohner</a:t>
            </a:r>
            <a:endParaRPr lang="de-DE" altLang="de-DE" sz="12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C5880100-D63B-45DB-929B-E265E8E960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229865"/>
              </p:ext>
            </p:extLst>
          </p:nvPr>
        </p:nvGraphicFramePr>
        <p:xfrm>
          <a:off x="838200" y="1294637"/>
          <a:ext cx="10515599" cy="471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191773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95791"/>
            <a:ext cx="10515600" cy="918024"/>
          </a:xfrm>
        </p:spPr>
        <p:txBody>
          <a:bodyPr>
            <a:normAutofit fontScale="90000"/>
          </a:bodyPr>
          <a:lstStyle/>
          <a:p>
            <a:r>
              <a:rPr lang="de-DE" sz="3100" b="1" dirty="0"/>
              <a:t>Stellenentwicklung bei der Bayerischen Polizei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22</a:t>
            </a:fld>
            <a:endParaRPr lang="de-DE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838200" y="1986393"/>
            <a:ext cx="10515600" cy="419056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	</a:t>
            </a:r>
            <a:endParaRPr lang="de-DE" b="1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91544" y="6433653"/>
            <a:ext cx="6008914" cy="365125"/>
          </a:xfrm>
        </p:spPr>
        <p:txBody>
          <a:bodyPr/>
          <a:lstStyle/>
          <a:p>
            <a:r>
              <a:rPr lang="de-DE" dirty="0"/>
              <a:t>Pressekonferenz zur Polizeilichen Kriminalstatistik in Bayern 2022 – </a:t>
            </a:r>
            <a:r>
              <a:rPr lang="de-DE" dirty="0" err="1"/>
              <a:t>StM</a:t>
            </a:r>
            <a:r>
              <a:rPr lang="de-DE" dirty="0"/>
              <a:t> Joachim Herrmann</a:t>
            </a:r>
          </a:p>
        </p:txBody>
      </p:sp>
      <p:graphicFrame>
        <p:nvGraphicFramePr>
          <p:cNvPr id="8" name="Inhaltsplatzhalt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096867"/>
              </p:ext>
            </p:extLst>
          </p:nvPr>
        </p:nvGraphicFramePr>
        <p:xfrm>
          <a:off x="613228" y="1632465"/>
          <a:ext cx="10414000" cy="453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94C47FAD-B4CA-493F-822D-F1E8D264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3910"/>
            <a:ext cx="2743200" cy="365125"/>
          </a:xfrm>
        </p:spPr>
        <p:txBody>
          <a:bodyPr/>
          <a:lstStyle/>
          <a:p>
            <a:r>
              <a:rPr lang="de-DE" dirty="0"/>
              <a:t>15.03.2023</a:t>
            </a:r>
          </a:p>
        </p:txBody>
      </p:sp>
    </p:spTree>
    <p:extLst>
      <p:ext uri="{BB962C8B-B14F-4D97-AF65-F5344CB8AC3E}">
        <p14:creationId xmlns:p14="http://schemas.microsoft.com/office/powerpoint/2010/main" val="2136384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Textfeld 3"/>
          <p:cNvSpPr txBox="1">
            <a:spLocks noChangeArrowheads="1"/>
          </p:cNvSpPr>
          <p:nvPr/>
        </p:nvSpPr>
        <p:spPr bwMode="auto">
          <a:xfrm>
            <a:off x="2473264" y="5418401"/>
            <a:ext cx="724547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ebdings" panose="05030102010509060703" pitchFamily="18" charset="2"/>
              <a:buChar char="4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de-DE" altLang="de-DE" sz="3733" i="1" dirty="0">
                <a:solidFill>
                  <a:srgbClr val="008FCF"/>
                </a:solidFill>
                <a:latin typeface="+mj-lt"/>
                <a:ea typeface="+mj-ea"/>
                <a:cs typeface="+mj-cs"/>
              </a:rPr>
              <a:t>In Bayern leben, heißt sicherer leben! 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5CB6B86-5E28-4C96-9674-93AD65F037BE}"/>
              </a:ext>
            </a:extLst>
          </p:cNvPr>
          <p:cNvGrpSpPr>
            <a:grpSpLocks/>
          </p:cNvGrpSpPr>
          <p:nvPr/>
        </p:nvGrpSpPr>
        <p:grpSpPr bwMode="auto">
          <a:xfrm>
            <a:off x="1464430" y="1050758"/>
            <a:ext cx="9195249" cy="4279952"/>
            <a:chOff x="458482" y="1261291"/>
            <a:chExt cx="7761673" cy="3618911"/>
          </a:xfrm>
          <a:effectLst/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24C4C85A-D30E-4447-9E32-24F0D746F9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7004"/>
            <a:stretch/>
          </p:blipFill>
          <p:spPr>
            <a:xfrm>
              <a:off x="3349320" y="1261291"/>
              <a:ext cx="2972186" cy="1641027"/>
            </a:xfrm>
            <a:prstGeom prst="rect">
              <a:avLst/>
            </a:prstGeom>
            <a:effectLst/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ACE6295A-793A-4681-A843-42F6C7997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482" y="2624108"/>
              <a:ext cx="1534714" cy="2256094"/>
            </a:xfrm>
            <a:prstGeom prst="rect">
              <a:avLst/>
            </a:prstGeom>
            <a:effectLst/>
          </p:spPr>
        </p:pic>
        <p:pic>
          <p:nvPicPr>
            <p:cNvPr id="21" name="Grafik 1">
              <a:extLst>
                <a:ext uri="{FF2B5EF4-FFF2-40B4-BE49-F238E27FC236}">
                  <a16:creationId xmlns:a16="http://schemas.microsoft.com/office/drawing/2014/main" id="{02F7332F-8FCB-4CDA-ABD1-E63E42A275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10"/>
            <a:stretch/>
          </p:blipFill>
          <p:spPr bwMode="auto">
            <a:xfrm>
              <a:off x="458482" y="1261291"/>
              <a:ext cx="2890838" cy="1609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9920AF67-9007-4274-9CFE-01309693D1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9177"/>
            <a:stretch/>
          </p:blipFill>
          <p:spPr>
            <a:xfrm>
              <a:off x="6321527" y="1261291"/>
              <a:ext cx="1898628" cy="2009642"/>
            </a:xfrm>
            <a:prstGeom prst="rect">
              <a:avLst/>
            </a:prstGeom>
            <a:effectLst/>
          </p:spPr>
        </p:pic>
      </p:grpSp>
      <p:pic>
        <p:nvPicPr>
          <p:cNvPr id="23" name="Grafik 3">
            <a:extLst>
              <a:ext uri="{FF2B5EF4-FFF2-40B4-BE49-F238E27FC236}">
                <a16:creationId xmlns:a16="http://schemas.microsoft.com/office/drawing/2014/main" id="{0A4F0587-2B73-4605-84C8-F0ABC7BAD4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8" t="5103" b="13429"/>
          <a:stretch>
            <a:fillRect/>
          </a:stretch>
        </p:blipFill>
        <p:spPr bwMode="auto">
          <a:xfrm>
            <a:off x="3261240" y="2953982"/>
            <a:ext cx="3486910" cy="237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fik 2">
            <a:extLst>
              <a:ext uri="{FF2B5EF4-FFF2-40B4-BE49-F238E27FC236}">
                <a16:creationId xmlns:a16="http://schemas.microsoft.com/office/drawing/2014/main" id="{53EB2C20-CCF6-4028-9E99-E91FF5A46D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5576"/>
          <a:stretch>
            <a:fillRect/>
          </a:stretch>
        </p:blipFill>
        <p:spPr bwMode="auto">
          <a:xfrm>
            <a:off x="6688286" y="2953982"/>
            <a:ext cx="3971393" cy="237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E610CC1-B97C-4392-B0A1-C1EB7515D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Pressekonferenz zur Polizeilichen Kriminalstatistik Bayern 2022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BE677A-8238-4BE9-B864-B4E3DE02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F966-E9E4-4BF5-AB9A-ED33D7D2E361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099FE6-EF65-41DA-B3CB-3164EED7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  <a:endParaRPr lang="de-DE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0"/>
          <p:cNvSpPr txBox="1">
            <a:spLocks noChangeArrowheads="1"/>
          </p:cNvSpPr>
          <p:nvPr/>
        </p:nvSpPr>
        <p:spPr bwMode="auto">
          <a:xfrm>
            <a:off x="838200" y="6095709"/>
            <a:ext cx="27990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ebdings" panose="05030102010509060703" pitchFamily="18" charset="2"/>
              <a:buChar char="4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de-DE" altLang="de-DE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*</a:t>
            </a:r>
            <a:r>
              <a:rPr lang="de-DE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Zahl der Straftaten je 100.000 Einwohner</a:t>
            </a:r>
            <a:endParaRPr lang="de-DE" altLang="de-DE" sz="12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sz="3100" dirty="0"/>
              <a:t>Kriminalitätsbelastung</a:t>
            </a:r>
            <a:br>
              <a:rPr lang="de-DE" altLang="de-DE" sz="3100" dirty="0"/>
            </a:br>
            <a:r>
              <a:rPr lang="de-DE" altLang="de-DE" sz="3100" dirty="0"/>
              <a:t>Häufigkeitszahl* insgesamt (ohne ausländerrechtliche Verstöße)</a:t>
            </a:r>
            <a:endParaRPr lang="de-DE" sz="3100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C5F8B47-90F8-48E9-A3E7-71CCE187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Pressekonferenz zur Polizeilichen Kriminalstatistik Bayern 2022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C08BBA0-5992-4789-BB6E-2EA8095E6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F966-E9E4-4BF5-AB9A-ED33D7D2E36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E8DE375-2908-45AE-AB35-17B467FED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  <a:endParaRPr lang="de-DE" dirty="0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9F0A6BD8-4EEE-48B5-A014-D99B32EE75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860640"/>
              </p:ext>
            </p:extLst>
          </p:nvPr>
        </p:nvGraphicFramePr>
        <p:xfrm>
          <a:off x="838200" y="1594380"/>
          <a:ext cx="10989545" cy="4361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DEDC47DE-3147-4F8A-939E-18D6FCB3406C}"/>
              </a:ext>
            </a:extLst>
          </p:cNvPr>
          <p:cNvSpPr/>
          <p:nvPr/>
        </p:nvSpPr>
        <p:spPr>
          <a:xfrm rot="152818">
            <a:off x="7976675" y="4094350"/>
            <a:ext cx="3513231" cy="44323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-1,9 %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sz="3100" dirty="0"/>
              <a:t>Kriminalitätsbelastung</a:t>
            </a:r>
            <a:br>
              <a:rPr lang="de-DE" altLang="de-DE" sz="3100" dirty="0"/>
            </a:br>
            <a:r>
              <a:rPr lang="de-DE" altLang="de-DE" dirty="0"/>
              <a:t>Häufigkeitszahl* </a:t>
            </a:r>
            <a:r>
              <a:rPr lang="de-DE" altLang="de-DE" sz="3100" dirty="0"/>
              <a:t>insgesamt (ohne ausländerrechtliche Verstöße)</a:t>
            </a:r>
            <a:endParaRPr lang="de-DE" sz="3100" dirty="0"/>
          </a:p>
        </p:txBody>
      </p:sp>
      <p:sp>
        <p:nvSpPr>
          <p:cNvPr id="5" name="Textfeld 10"/>
          <p:cNvSpPr txBox="1">
            <a:spLocks noChangeArrowheads="1"/>
          </p:cNvSpPr>
          <p:nvPr/>
        </p:nvSpPr>
        <p:spPr bwMode="auto">
          <a:xfrm>
            <a:off x="838200" y="6082125"/>
            <a:ext cx="3148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ebdings" panose="05030102010509060703" pitchFamily="18" charset="2"/>
              <a:buChar char="4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de-DE" altLang="de-DE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*</a:t>
            </a:r>
            <a:r>
              <a:rPr lang="de-DE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Zahl der Straftaten je 100.000 Einwohner</a:t>
            </a:r>
            <a:endParaRPr lang="de-DE" altLang="de-DE" sz="12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E168E483-508A-41F2-8B74-F3801E333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Pressekonferenz zur Polizeilichen Kriminalstatistik Bayern 2022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E6A88E3-5A7B-4A10-BAAA-5D4EB0C6B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F966-E9E4-4BF5-AB9A-ED33D7D2E36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F113935-A100-451C-B861-0B4406E12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  <a:endParaRPr lang="de-DE" dirty="0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6BEF609F-F2FB-4F69-A3AB-61A1A9E1E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387295"/>
              </p:ext>
            </p:extLst>
          </p:nvPr>
        </p:nvGraphicFramePr>
        <p:xfrm>
          <a:off x="838200" y="1720790"/>
          <a:ext cx="10989545" cy="4361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A03F4F54-6261-4E6B-A101-0BB11A7D7BF6}"/>
              </a:ext>
            </a:extLst>
          </p:cNvPr>
          <p:cNvSpPr/>
          <p:nvPr/>
        </p:nvSpPr>
        <p:spPr>
          <a:xfrm rot="341199">
            <a:off x="10678523" y="3565683"/>
            <a:ext cx="904245" cy="37624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-1,9 %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altLang="de-DE" dirty="0"/>
              <a:t>Aufklärungsquote (in Prozent) </a:t>
            </a:r>
            <a:br>
              <a:rPr lang="de-DE" altLang="de-DE" dirty="0"/>
            </a:br>
            <a:r>
              <a:rPr lang="de-DE" altLang="de-DE" dirty="0"/>
              <a:t>Straftaten insgesamt (ohne ausländerrechtliche Verstöße)</a:t>
            </a:r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E045134-76ED-4ED4-ADCE-2E60D062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Pressekonferenz zur Polizeilichen Kriminalstatistik Bayern 2022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E17443A-6666-4900-B449-21CBD3D62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F966-E9E4-4BF5-AB9A-ED33D7D2E36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968779E-5FBC-42C4-8B76-B36512553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  <a:endParaRPr lang="de-DE" dirty="0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E84C9EDD-0D10-4375-8BA1-1D0B99692A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356322"/>
              </p:ext>
            </p:extLst>
          </p:nvPr>
        </p:nvGraphicFramePr>
        <p:xfrm>
          <a:off x="838200" y="1800875"/>
          <a:ext cx="10989545" cy="4361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67AC34AD-3E56-46B9-BCA2-5950990D5AD9}"/>
              </a:ext>
            </a:extLst>
          </p:cNvPr>
          <p:cNvSpPr/>
          <p:nvPr/>
        </p:nvSpPr>
        <p:spPr>
          <a:xfrm rot="166292">
            <a:off x="7933514" y="3514987"/>
            <a:ext cx="3568032" cy="471412"/>
          </a:xfrm>
          <a:prstGeom prst="rightArrow">
            <a:avLst>
              <a:gd name="adj1" fmla="val 44622"/>
              <a:gd name="adj2" fmla="val 50000"/>
            </a:avLst>
          </a:prstGeom>
          <a:solidFill>
            <a:srgbClr val="F5B1B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-0,6 %-Punkte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Entwicklung der Straftaten gegen das Aufenthalts-, das Asyl- und Freizügigkeitsgesetz/EU</a:t>
            </a:r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DAA3DA21-AB90-4494-865C-761AF88E2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Pressekonferenz zur Polizeilichen Kriminalstatistik Bayern 2022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F6A531A-81E7-4906-BB3C-CB8CE635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F966-E9E4-4BF5-AB9A-ED33D7D2E36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AFB498B-315F-428D-B4AB-B945963D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8A52F42C-9069-468F-9513-2F64230C60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921670"/>
              </p:ext>
            </p:extLst>
          </p:nvPr>
        </p:nvGraphicFramePr>
        <p:xfrm>
          <a:off x="838200" y="1792586"/>
          <a:ext cx="10947271" cy="4361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3DF9F819-7D0B-4F30-89E8-329EE892C68B}"/>
              </a:ext>
            </a:extLst>
          </p:cNvPr>
          <p:cNvSpPr/>
          <p:nvPr/>
        </p:nvSpPr>
        <p:spPr>
          <a:xfrm rot="21355364">
            <a:off x="8013801" y="4892041"/>
            <a:ext cx="3441668" cy="401698"/>
          </a:xfrm>
          <a:prstGeom prst="rightArrow">
            <a:avLst/>
          </a:prstGeom>
          <a:solidFill>
            <a:srgbClr val="F5B1B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+62,5 %</a:t>
            </a:r>
          </a:p>
        </p:txBody>
      </p:sp>
    </p:spTree>
    <p:extLst>
      <p:ext uri="{BB962C8B-B14F-4D97-AF65-F5344CB8AC3E}">
        <p14:creationId xmlns:p14="http://schemas.microsoft.com/office/powerpoint/2010/main" val="340963558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Zusammensetzung der Tatverdächtigen</a:t>
            </a:r>
            <a:br>
              <a:rPr lang="de-DE" altLang="de-DE" dirty="0"/>
            </a:br>
            <a:r>
              <a:rPr lang="de-DE" altLang="de-DE" dirty="0"/>
              <a:t>(ohne ausländerrechtliche Verstöße)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433910"/>
            <a:ext cx="4114800" cy="365125"/>
          </a:xfrm>
        </p:spPr>
        <p:txBody>
          <a:bodyPr/>
          <a:lstStyle/>
          <a:p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Pressekonferenz zur Polizeilichen Kriminalstatistik Bayern 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49657" y="6411212"/>
            <a:ext cx="2743200" cy="365125"/>
          </a:xfrm>
        </p:spPr>
        <p:txBody>
          <a:bodyPr/>
          <a:lstStyle/>
          <a:p>
            <a:fld id="{591CF966-E9E4-4BF5-AB9A-ED33D7D2E36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46D1F8-B121-4AFC-969E-86C5E197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AD25E4B6-532E-490D-8D28-422F3B9AE9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729190"/>
              </p:ext>
            </p:extLst>
          </p:nvPr>
        </p:nvGraphicFramePr>
        <p:xfrm>
          <a:off x="622365" y="1792586"/>
          <a:ext cx="10947270" cy="4361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Entwicklung des Anteils nichtdeutscher Tatverdächtiger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C27AF9-AE27-4D70-931E-CE95916FB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Pressekonferenz zur Polizeilichen Kriminalstatistik Bayern 2022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A0F01FB-AF03-4077-A7B8-5B047C39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F966-E9E4-4BF5-AB9A-ED33D7D2E36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C94CCF6-AE02-405A-B32E-169DEF60C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4F8370C9-64B0-4299-B15B-7A0BE1D8EB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717781"/>
              </p:ext>
            </p:extLst>
          </p:nvPr>
        </p:nvGraphicFramePr>
        <p:xfrm>
          <a:off x="838200" y="1400732"/>
          <a:ext cx="10947271" cy="4361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Entwicklung tatverdächtiger Zuwanderer 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CC38865-EF5B-4A74-B94B-CDEF1F813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Pressekonferenz zur Polizeilichen Kriminalstatistik Bayern 2022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D869A16-CACE-490D-9B96-4D2C88AA9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F966-E9E4-4BF5-AB9A-ED33D7D2E361}" type="slidenum">
              <a:rPr lang="de-DE" smtClean="0"/>
              <a:pPr/>
              <a:t>9</a:t>
            </a:fld>
            <a:endParaRPr lang="de-DE" dirty="0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00000000-0008-0000-03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116527"/>
              </p:ext>
            </p:extLst>
          </p:nvPr>
        </p:nvGraphicFramePr>
        <p:xfrm>
          <a:off x="727843" y="1444519"/>
          <a:ext cx="10736314" cy="4363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84C6165-E7EA-4807-85ED-3DA275D3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15.03.2023</a:t>
            </a:r>
            <a:endParaRPr lang="de-DE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Lariss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531</Words>
  <Application>Microsoft Office PowerPoint</Application>
  <PresentationFormat>Breitbild</PresentationFormat>
  <Paragraphs>123</Paragraphs>
  <Slides>23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Webdings</vt:lpstr>
      <vt:lpstr>Office Theme</vt:lpstr>
      <vt:lpstr>Pressekonferenz zur Polizeilichen Kriminalstatistik in Bayern 2022  15. März 2023</vt:lpstr>
      <vt:lpstr>Entwicklung der Gesamtkriminalität  Straftaten insgesamt (ohne ausländerrechtliche Verstöße)</vt:lpstr>
      <vt:lpstr>Kriminalitätsbelastung Häufigkeitszahl* insgesamt (ohne ausländerrechtliche Verstöße)</vt:lpstr>
      <vt:lpstr>Kriminalitätsbelastung Häufigkeitszahl* insgesamt (ohne ausländerrechtliche Verstöße)</vt:lpstr>
      <vt:lpstr>Aufklärungsquote (in Prozent)  Straftaten insgesamt (ohne ausländerrechtliche Verstöße)</vt:lpstr>
      <vt:lpstr>Entwicklung der Straftaten gegen das Aufenthalts-, das Asyl- und Freizügigkeitsgesetz/EU</vt:lpstr>
      <vt:lpstr>Zusammensetzung der Tatverdächtigen (ohne ausländerrechtliche Verstöße)</vt:lpstr>
      <vt:lpstr>Entwicklung des Anteils nichtdeutscher Tatverdächtiger</vt:lpstr>
      <vt:lpstr>Entwicklung tatverdächtiger Zuwanderer </vt:lpstr>
      <vt:lpstr>Straftaten in Asylbewerberunterkünften</vt:lpstr>
      <vt:lpstr>Gewaltkriminalität*</vt:lpstr>
      <vt:lpstr>Straftaten gegen die sexuelle Selbstbestimmung</vt:lpstr>
      <vt:lpstr>Internetkriminalität</vt:lpstr>
      <vt:lpstr>Mobiles IT-Forensik Labor</vt:lpstr>
      <vt:lpstr>Vermögens- und Fälschungsdelikte</vt:lpstr>
      <vt:lpstr>Falsche Polizeibeamte - Prävention</vt:lpstr>
      <vt:lpstr>Rauschgiftkriminalität</vt:lpstr>
      <vt:lpstr>Rauschgiftkriminalität – Drogentote in Bayern</vt:lpstr>
      <vt:lpstr>Diebstahlsdelikte</vt:lpstr>
      <vt:lpstr>Wohnungseinbruchdiebstahl</vt:lpstr>
      <vt:lpstr>Kriminalitätsbelastung* der Länder im Vergleich </vt:lpstr>
      <vt:lpstr>Stellenentwicklung bei der Bayerischen Polizei  </vt:lpstr>
      <vt:lpstr>PowerPoint-Präsentation</vt:lpstr>
    </vt:vector>
  </TitlesOfParts>
  <Company>Bayerische Polizei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Pressekonferenz zur Polizeilichen Kriminalstatistik in Bayern 2018</dc:title>
  <dc:creator>Endraß, Martina (PP-MUE)</dc:creator>
  <cp:lastModifiedBy>Romanow, Anja (StMI)</cp:lastModifiedBy>
  <cp:revision>498</cp:revision>
  <cp:lastPrinted>2023-02-28T10:08:44Z</cp:lastPrinted>
  <dcterms:created xsi:type="dcterms:W3CDTF">2019-01-21T10:39:15Z</dcterms:created>
  <dcterms:modified xsi:type="dcterms:W3CDTF">2023-03-13T11:16:16Z</dcterms:modified>
</cp:coreProperties>
</file>